
<file path=[Content_Types].xml><?xml version="1.0" encoding="utf-8"?>
<Types xmlns="http://schemas.openxmlformats.org/package/2006/content-types">
  <Default Extension="png&amp;ehk=u2tLuxCQMtoU7Q5qnWIUAw&amp;r=0&amp;pid=OfficeInsert" ContentType="image/png"/>
  <Default Extension="png" ContentType="image/png"/>
  <Default Extension="jpg&amp;ehk=kZoC3bOkm3u5cVRTNbWElw&amp;r=0&amp;pid=OfficeInsert" ContentType="image/jpeg"/>
  <Default Extension="jpeg" ContentType="image/jpeg"/>
  <Default Extension="rels" ContentType="application/vnd.openxmlformats-package.relationships+xml"/>
  <Default Extension="xml" ContentType="application/xml"/>
  <Default Extension="jpg&amp;ehk=NWSzAxAwpA4h" ContentType="image/jpeg"/>
  <Default Extension="jpg&amp;ehk=vA5v4PIzKdpX4ldM5xjgIQ&amp;r=0&amp;pid=OfficeInsert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359" r:id="rId5"/>
    <p:sldId id="360" r:id="rId6"/>
    <p:sldId id="390" r:id="rId7"/>
    <p:sldId id="392" r:id="rId8"/>
    <p:sldId id="398" r:id="rId9"/>
    <p:sldId id="393" r:id="rId10"/>
    <p:sldId id="395" r:id="rId11"/>
    <p:sldId id="394" r:id="rId12"/>
    <p:sldId id="396" r:id="rId13"/>
    <p:sldId id="399" r:id="rId14"/>
    <p:sldId id="400" r:id="rId15"/>
    <p:sldId id="379" r:id="rId16"/>
    <p:sldId id="386" r:id="rId17"/>
    <p:sldId id="402" r:id="rId18"/>
    <p:sldId id="403" r:id="rId19"/>
    <p:sldId id="405" r:id="rId20"/>
    <p:sldId id="261" r:id="rId21"/>
    <p:sldId id="373" r:id="rId22"/>
    <p:sldId id="389" r:id="rId23"/>
    <p:sldId id="312" r:id="rId24"/>
    <p:sldId id="391" r:id="rId25"/>
    <p:sldId id="286" r:id="rId26"/>
    <p:sldId id="290" r:id="rId27"/>
    <p:sldId id="277" r:id="rId28"/>
    <p:sldId id="278" r:id="rId29"/>
    <p:sldId id="315" r:id="rId30"/>
    <p:sldId id="404" r:id="rId31"/>
    <p:sldId id="380" r:id="rId32"/>
    <p:sldId id="401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3234"/>
    <a:srgbClr val="A70027"/>
    <a:srgbClr val="20EDE1"/>
    <a:srgbClr val="64007A"/>
    <a:srgbClr val="46300F"/>
    <a:srgbClr val="129AFE"/>
    <a:srgbClr val="65007A"/>
    <a:srgbClr val="270828"/>
    <a:srgbClr val="22FF06"/>
    <a:srgbClr val="0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1" autoAdjust="0"/>
    <p:restoredTop sz="97723" autoAdjust="0"/>
  </p:normalViewPr>
  <p:slideViewPr>
    <p:cSldViewPr snapToGrid="0" snapToObjects="1">
      <p:cViewPr varScale="1">
        <p:scale>
          <a:sx n="146" d="100"/>
          <a:sy n="146" d="100"/>
        </p:scale>
        <p:origin x="516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98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24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8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1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3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7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1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7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89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54E20-0420-AA45-9384-CD866F1CE51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3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&amp;ehk=vA5v4PIzKdpX4ldM5xjgIQ&amp;r=0&amp;pid=OfficeInsert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&amp;ehk=kZoC3bOkm3u5cVRTNbWElw&amp;r=0&amp;pid=OfficeInsert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cserver.org/m/mortgage01.html" TargetMode="External"/><Relationship Id="rId2" Type="http://schemas.openxmlformats.org/officeDocument/2006/relationships/image" Target="../media/image4.jpg&amp;ehk=NWSzAxAwpA4h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&amp;ehk=u2tLuxCQMtoU7Q5qnWIUAw&amp;r=0&amp;pid=OfficeInsert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71404" y="33108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fall slid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75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ristmas lights">
            <a:extLst>
              <a:ext uri="{FF2B5EF4-FFF2-40B4-BE49-F238E27FC236}">
                <a16:creationId xmlns:a16="http://schemas.microsoft.com/office/drawing/2014/main" id="{3EE1154E-5EC6-4FE8-8CB7-3BF2F8514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93628B-6B04-490C-8896-0D8FF2C3AAA5}"/>
              </a:ext>
            </a:extLst>
          </p:cNvPr>
          <p:cNvSpPr txBox="1"/>
          <p:nvPr/>
        </p:nvSpPr>
        <p:spPr>
          <a:xfrm>
            <a:off x="2193132" y="1628775"/>
            <a:ext cx="6872288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dirty="0">
                <a:solidFill>
                  <a:srgbClr val="FDAF22"/>
                </a:solidFill>
                <a:latin typeface="Script MT Bold" panose="03040602040607080904" pitchFamily="66" charset="0"/>
              </a:rPr>
              <a:t>Holiday Office Door Decorating Contest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05BCC-C477-4B0B-B213-BA83970A4CA5}"/>
              </a:ext>
            </a:extLst>
          </p:cNvPr>
          <p:cNvSpPr txBox="1"/>
          <p:nvPr/>
        </p:nvSpPr>
        <p:spPr>
          <a:xfrm>
            <a:off x="3746898" y="2726346"/>
            <a:ext cx="5318522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800" b="1" dirty="0">
                <a:solidFill>
                  <a:srgbClr val="FFD8FE"/>
                </a:solidFill>
                <a:latin typeface="Castellar" panose="020A0402060406010301" pitchFamily="18" charset="0"/>
              </a:rPr>
              <a:t>Ready!</a:t>
            </a:r>
          </a:p>
          <a:p>
            <a:r>
              <a:rPr lang="en-US" sz="3800" b="1" dirty="0">
                <a:solidFill>
                  <a:srgbClr val="FFD8FE"/>
                </a:solidFill>
                <a:latin typeface="Castellar" panose="020A0402060406010301" pitchFamily="18" charset="0"/>
              </a:rPr>
              <a:t>		Set!!</a:t>
            </a:r>
          </a:p>
          <a:p>
            <a:r>
              <a:rPr lang="en-US" sz="3800" b="1" dirty="0">
                <a:solidFill>
                  <a:srgbClr val="FFD8FE"/>
                </a:solidFill>
                <a:latin typeface="Castellar" panose="020A0402060406010301" pitchFamily="18" charset="0"/>
              </a:rPr>
              <a:t>		   Decorate!!!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C90234-5E78-48A3-AA45-FB0E93353EEA}"/>
              </a:ext>
            </a:extLst>
          </p:cNvPr>
          <p:cNvSpPr txBox="1"/>
          <p:nvPr/>
        </p:nvSpPr>
        <p:spPr>
          <a:xfrm>
            <a:off x="181155" y="3834631"/>
            <a:ext cx="3817189" cy="119776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200" b="1" baseline="30000" dirty="0">
                <a:solidFill>
                  <a:schemeClr val="bg1"/>
                </a:solidFill>
                <a:latin typeface="Bookman Old Style" panose="02050604050505020204" pitchFamily="18" charset="0"/>
                <a:cs typeface="Vijaya" panose="02020604020202020204" pitchFamily="18" charset="0"/>
              </a:rPr>
              <a:t>Nov 17th</a:t>
            </a:r>
            <a:r>
              <a:rPr lang="en-US" sz="2200" baseline="30000" dirty="0">
                <a:solidFill>
                  <a:schemeClr val="bg1"/>
                </a:solidFill>
                <a:latin typeface="Bookman Old Style" panose="02050604050505020204" pitchFamily="18" charset="0"/>
                <a:cs typeface="Vijaya" panose="02020604020202020204" pitchFamily="18" charset="0"/>
              </a:rPr>
              <a:t>: Start decorating those doors!</a:t>
            </a:r>
          </a:p>
          <a:p>
            <a:endParaRPr lang="en-US" sz="2200" b="1" baseline="30000" dirty="0">
              <a:solidFill>
                <a:schemeClr val="bg1"/>
              </a:solidFill>
              <a:latin typeface="Bookman Old Style" panose="02050604050505020204" pitchFamily="18" charset="0"/>
              <a:cs typeface="Vijaya" panose="02020604020202020204" pitchFamily="18" charset="0"/>
            </a:endParaRPr>
          </a:p>
          <a:p>
            <a:r>
              <a:rPr lang="en-US" sz="2200" b="1" baseline="30000" dirty="0">
                <a:solidFill>
                  <a:schemeClr val="bg1"/>
                </a:solidFill>
                <a:latin typeface="Bookman Old Style" panose="02050604050505020204" pitchFamily="18" charset="0"/>
                <a:cs typeface="Vijaya" panose="02020604020202020204" pitchFamily="18" charset="0"/>
              </a:rPr>
              <a:t>Dec 14th</a:t>
            </a:r>
            <a:r>
              <a:rPr lang="en-US" sz="2200" baseline="30000" dirty="0">
                <a:solidFill>
                  <a:schemeClr val="bg1"/>
                </a:solidFill>
                <a:latin typeface="Bookman Old Style" panose="02050604050505020204" pitchFamily="18" charset="0"/>
                <a:cs typeface="Vijaya" panose="02020604020202020204" pitchFamily="18" charset="0"/>
              </a:rPr>
              <a:t>: Voting for Best Door Décor</a:t>
            </a:r>
          </a:p>
          <a:p>
            <a:endParaRPr lang="en-US" sz="2200" baseline="30000" dirty="0">
              <a:solidFill>
                <a:schemeClr val="bg1"/>
              </a:solidFill>
              <a:latin typeface="Bookman Old Style" panose="02050604050505020204" pitchFamily="18" charset="0"/>
              <a:cs typeface="Vijaya" panose="02020604020202020204" pitchFamily="18" charset="0"/>
            </a:endParaRPr>
          </a:p>
          <a:p>
            <a:r>
              <a:rPr lang="en-US" sz="2200" baseline="30000" dirty="0">
                <a:solidFill>
                  <a:schemeClr val="bg1"/>
                </a:solidFill>
                <a:latin typeface="Bookman Old Style" panose="02050604050505020204" pitchFamily="18" charset="0"/>
                <a:cs typeface="Vijaya" panose="02020604020202020204" pitchFamily="18" charset="0"/>
              </a:rPr>
              <a:t>Bring your Competitive Holiday Spirit!</a:t>
            </a:r>
          </a:p>
        </p:txBody>
      </p:sp>
    </p:spTree>
    <p:extLst>
      <p:ext uri="{BB962C8B-B14F-4D97-AF65-F5344CB8AC3E}">
        <p14:creationId xmlns:p14="http://schemas.microsoft.com/office/powerpoint/2010/main" val="121913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239596-1533-4B7A-81E3-23BC2EF8FD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8631" b="48218"/>
          <a:stretch/>
        </p:blipFill>
        <p:spPr>
          <a:xfrm>
            <a:off x="1" y="0"/>
            <a:ext cx="9210675" cy="5143500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02A6DA65-991D-4F98-B0B9-7D888D054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6254" y="145928"/>
            <a:ext cx="5505449" cy="125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300" dirty="0">
                <a:solidFill>
                  <a:srgbClr val="FFFFFF"/>
                </a:solidFill>
                <a:latin typeface="Vijaya" pitchFamily="34" charset="0"/>
                <a:cs typeface="Vijaya" pitchFamily="34" charset="0"/>
              </a:rPr>
              <a:t>Celebrate The Holiday Season with your</a:t>
            </a:r>
          </a:p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300" dirty="0">
                <a:solidFill>
                  <a:srgbClr val="FFFFFF"/>
                </a:solidFill>
                <a:latin typeface="Vijaya" pitchFamily="34" charset="0"/>
                <a:cs typeface="Vijaya" pitchFamily="34" charset="0"/>
              </a:rPr>
              <a:t>KWRP Family.</a:t>
            </a:r>
          </a:p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300" dirty="0">
                <a:solidFill>
                  <a:srgbClr val="FFFFFF"/>
                </a:solidFill>
                <a:latin typeface="Vijaya" pitchFamily="34" charset="0"/>
                <a:cs typeface="Vijaya" pitchFamily="34" charset="0"/>
              </a:rPr>
              <a:t>We invite you to join us for appetizers, drinks and dessert!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98DEE04D-507F-47F1-9883-AFBB9B2FF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252716"/>
            <a:ext cx="5029200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dirty="0">
                <a:solidFill>
                  <a:schemeClr val="bg1"/>
                </a:solidFill>
                <a:latin typeface="wusmhelveticaneuecdnmedreg" panose="020B0606030502030204" pitchFamily="34" charset="0"/>
              </a:rPr>
              <a:t>December 1st, 2017    6:30-10:30 PM</a:t>
            </a:r>
            <a:endParaRPr lang="en-US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13EAA39-4488-48D8-8BAE-953B5051C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468" y="3914353"/>
            <a:ext cx="3217863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6" name="Picture 2" descr="tuesdaytoast-logo">
            <a:extLst>
              <a:ext uri="{FF2B5EF4-FFF2-40B4-BE49-F238E27FC236}">
                <a16:creationId xmlns:a16="http://schemas.microsoft.com/office/drawing/2014/main" id="{82643A6A-F31E-4659-86B6-A1218A3F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b="60274"/>
          <a:stretch>
            <a:fillRect/>
          </a:stretch>
        </p:blipFill>
        <p:spPr bwMode="auto">
          <a:xfrm>
            <a:off x="6013264" y="1549162"/>
            <a:ext cx="1232272" cy="68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 descr="tuesdaytoast-logo">
            <a:extLst>
              <a:ext uri="{FF2B5EF4-FFF2-40B4-BE49-F238E27FC236}">
                <a16:creationId xmlns:a16="http://schemas.microsoft.com/office/drawing/2014/main" id="{793C5D06-AF28-4C97-A2F5-D687B4147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39346" r="11911" b="8647"/>
          <a:stretch>
            <a:fillRect/>
          </a:stretch>
        </p:blipFill>
        <p:spPr bwMode="auto">
          <a:xfrm>
            <a:off x="5930101" y="2285163"/>
            <a:ext cx="1097756" cy="80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376DF49D-4AFF-46F7-A880-AC6274D2D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210" y="2265333"/>
            <a:ext cx="556891" cy="29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300" dirty="0">
                <a:solidFill>
                  <a:srgbClr val="FFFFFF"/>
                </a:solidFill>
                <a:latin typeface="wusmhelveticaneuecdnmedreg" panose="020B0606030502030204" pitchFamily="34" charset="0"/>
              </a:rPr>
              <a:t>TO</a:t>
            </a:r>
            <a:endParaRPr lang="en-US" altLang="en-US" sz="23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3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48DD0-4DFC-4EFE-B4A0-FA8760AE29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824" t="1018" r="6805" b="5970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7087F9-BA7B-47C3-8D9C-301B20D0E201}"/>
              </a:ext>
            </a:extLst>
          </p:cNvPr>
          <p:cNvSpPr txBox="1"/>
          <p:nvPr/>
        </p:nvSpPr>
        <p:spPr>
          <a:xfrm>
            <a:off x="2516977" y="4574349"/>
            <a:ext cx="4329545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solidFill>
                  <a:srgbClr val="4F4F5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THU, DEC 14</a:t>
            </a:r>
            <a:r>
              <a:rPr lang="en-US" sz="3000" baseline="30000" dirty="0">
                <a:solidFill>
                  <a:srgbClr val="4F4F5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</a:t>
            </a:r>
            <a:r>
              <a:rPr lang="en-US" sz="3000" dirty="0">
                <a:solidFill>
                  <a:srgbClr val="4F4F5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AT 1PM</a:t>
            </a:r>
          </a:p>
        </p:txBody>
      </p:sp>
    </p:spTree>
    <p:extLst>
      <p:ext uri="{BB962C8B-B14F-4D97-AF65-F5344CB8AC3E}">
        <p14:creationId xmlns:p14="http://schemas.microsoft.com/office/powerpoint/2010/main" val="404197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3D4328-BC7E-496B-8EB2-2B5BA1167BA9}"/>
              </a:ext>
            </a:extLst>
          </p:cNvPr>
          <p:cNvSpPr txBox="1"/>
          <p:nvPr/>
        </p:nvSpPr>
        <p:spPr>
          <a:xfrm>
            <a:off x="2174965" y="2109652"/>
            <a:ext cx="49704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Wait for it…</a:t>
            </a:r>
          </a:p>
        </p:txBody>
      </p:sp>
    </p:spTree>
    <p:extLst>
      <p:ext uri="{BB962C8B-B14F-4D97-AF65-F5344CB8AC3E}">
        <p14:creationId xmlns:p14="http://schemas.microsoft.com/office/powerpoint/2010/main" val="225046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030910-F4B0-448D-9664-14D12BD411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31" t="5555" r="17153" b="7378"/>
          <a:stretch/>
        </p:blipFill>
        <p:spPr>
          <a:xfrm>
            <a:off x="4813662" y="-1"/>
            <a:ext cx="2886892" cy="5154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305C5F-A1B9-4E70-A8C1-5D2B233A3FC7}"/>
              </a:ext>
            </a:extLst>
          </p:cNvPr>
          <p:cNvSpPr txBox="1"/>
          <p:nvPr/>
        </p:nvSpPr>
        <p:spPr>
          <a:xfrm rot="20564679">
            <a:off x="297054" y="1690747"/>
            <a:ext cx="35926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5C3234"/>
                </a:solidFill>
                <a:latin typeface="Bradley Hand ITC" panose="03070402050302030203" pitchFamily="66" charset="0"/>
              </a:rPr>
              <a:t>You can’t </a:t>
            </a:r>
            <a:r>
              <a:rPr lang="en-US" sz="3000" dirty="0" err="1">
                <a:solidFill>
                  <a:srgbClr val="5C3234"/>
                </a:solidFill>
                <a:latin typeface="Bradley Hand ITC" panose="03070402050302030203" pitchFamily="66" charset="0"/>
              </a:rPr>
              <a:t>unsee</a:t>
            </a:r>
            <a:r>
              <a:rPr lang="en-US" sz="3000" dirty="0">
                <a:solidFill>
                  <a:srgbClr val="5C3234"/>
                </a:solidFill>
                <a:latin typeface="Bradley Hand ITC" panose="03070402050302030203" pitchFamily="66" charset="0"/>
              </a:rPr>
              <a:t> that!</a:t>
            </a:r>
          </a:p>
        </p:txBody>
      </p:sp>
    </p:spTree>
    <p:extLst>
      <p:ext uri="{BB962C8B-B14F-4D97-AF65-F5344CB8AC3E}">
        <p14:creationId xmlns:p14="http://schemas.microsoft.com/office/powerpoint/2010/main" val="1860190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ian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14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ti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13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659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CAB13A-359A-4EA3-A6D3-5F9652768A44}"/>
              </a:ext>
            </a:extLst>
          </p:cNvPr>
          <p:cNvSpPr txBox="1"/>
          <p:nvPr/>
        </p:nvSpPr>
        <p:spPr>
          <a:xfrm>
            <a:off x="432392" y="3076353"/>
            <a:ext cx="1041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October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205A2-C74E-4528-A878-52030EFD16F1}"/>
              </a:ext>
            </a:extLst>
          </p:cNvPr>
          <p:cNvSpPr txBox="1"/>
          <p:nvPr/>
        </p:nvSpPr>
        <p:spPr>
          <a:xfrm>
            <a:off x="2401256" y="569967"/>
            <a:ext cx="4376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Bethanie Madewell</a:t>
            </a:r>
          </a:p>
        </p:txBody>
      </p:sp>
      <p:sp>
        <p:nvSpPr>
          <p:cNvPr id="9" name="AutoShape 4" descr="Image result for visionary home group keller williams">
            <a:extLst>
              <a:ext uri="{FF2B5EF4-FFF2-40B4-BE49-F238E27FC236}">
                <a16:creationId xmlns:a16="http://schemas.microsoft.com/office/drawing/2014/main" id="{BA3E4715-C769-4123-9B22-3397237CBF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523B1A-F3EE-47BD-9A17-0F5EADF29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1" t="8259" r="2101" b="2534"/>
          <a:stretch/>
        </p:blipFill>
        <p:spPr>
          <a:xfrm>
            <a:off x="3317359" y="1190430"/>
            <a:ext cx="2509284" cy="132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1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E6A77A1-E444-4797-9E45-F366163C1F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7" t="-619" r="17816" b="619"/>
          <a:stretch/>
        </p:blipFill>
        <p:spPr>
          <a:xfrm>
            <a:off x="5244576" y="1669398"/>
            <a:ext cx="1260880" cy="12889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36872A-EC13-452A-9490-A1ACA1603A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" r="-187"/>
          <a:stretch/>
        </p:blipFill>
        <p:spPr>
          <a:xfrm>
            <a:off x="2920117" y="1656318"/>
            <a:ext cx="1292801" cy="1284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B33922-0791-4EC9-B358-FCE0F099C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" y="1665553"/>
            <a:ext cx="1292802" cy="12928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465509-01D5-42A7-A988-ECE25D1749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3"/>
          <a:stretch/>
        </p:blipFill>
        <p:spPr>
          <a:xfrm>
            <a:off x="5226789" y="3432742"/>
            <a:ext cx="1275401" cy="12911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A7751A-6499-430F-B4EE-4EB132312C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r="6633"/>
          <a:stretch/>
        </p:blipFill>
        <p:spPr>
          <a:xfrm>
            <a:off x="2842001" y="3413017"/>
            <a:ext cx="1294383" cy="1326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5F2040-8EDC-48EF-B650-54AEC40DFC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67"/>
          <a:stretch/>
        </p:blipFill>
        <p:spPr>
          <a:xfrm>
            <a:off x="460749" y="3427127"/>
            <a:ext cx="1243909" cy="12675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93AF8C-AEFE-44D6-9987-DE061DBFF2D5}"/>
              </a:ext>
            </a:extLst>
          </p:cNvPr>
          <p:cNvSpPr txBox="1"/>
          <p:nvPr/>
        </p:nvSpPr>
        <p:spPr>
          <a:xfrm>
            <a:off x="5445235" y="4640031"/>
            <a:ext cx="85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 Lusk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54AA40-A9B9-4EBA-9D77-660D115970CC}"/>
              </a:ext>
            </a:extLst>
          </p:cNvPr>
          <p:cNvSpPr txBox="1"/>
          <p:nvPr/>
        </p:nvSpPr>
        <p:spPr>
          <a:xfrm>
            <a:off x="412537" y="2857456"/>
            <a:ext cx="138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Emily Duarte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799D28-BF19-4506-8093-41BC95E5FBBF}"/>
              </a:ext>
            </a:extLst>
          </p:cNvPr>
          <p:cNvSpPr txBox="1"/>
          <p:nvPr/>
        </p:nvSpPr>
        <p:spPr>
          <a:xfrm>
            <a:off x="2694743" y="4667967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Caroline Torres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6B54F3-0286-4D35-911F-6B19889B78D1}"/>
              </a:ext>
            </a:extLst>
          </p:cNvPr>
          <p:cNvSpPr txBox="1"/>
          <p:nvPr/>
        </p:nvSpPr>
        <p:spPr>
          <a:xfrm>
            <a:off x="2832963" y="2852154"/>
            <a:ext cx="151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Nathan </a:t>
            </a:r>
            <a:r>
              <a:rPr lang="en-US" dirty="0" err="1"/>
              <a:t>Biggar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D78002-191D-45D5-8245-C352259DC0DB}"/>
              </a:ext>
            </a:extLst>
          </p:cNvPr>
          <p:cNvSpPr txBox="1"/>
          <p:nvPr/>
        </p:nvSpPr>
        <p:spPr>
          <a:xfrm>
            <a:off x="489880" y="4640031"/>
            <a:ext cx="1185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Carter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A64597-1B83-414C-92D2-2A11D88D5B46}"/>
              </a:ext>
            </a:extLst>
          </p:cNvPr>
          <p:cNvSpPr txBox="1"/>
          <p:nvPr/>
        </p:nvSpPr>
        <p:spPr>
          <a:xfrm>
            <a:off x="5167518" y="2867321"/>
            <a:ext cx="163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Arnold </a:t>
            </a:r>
            <a:r>
              <a:rPr lang="en-US" dirty="0" err="1"/>
              <a:t>Bedak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1D5F0D6-41CF-42B2-AF9D-E92228819B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9307" y="2077465"/>
            <a:ext cx="1542551" cy="154937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3514C11-F4B2-4342-92DF-15C8B983EE6D}"/>
              </a:ext>
            </a:extLst>
          </p:cNvPr>
          <p:cNvSpPr txBox="1"/>
          <p:nvPr/>
        </p:nvSpPr>
        <p:spPr>
          <a:xfrm>
            <a:off x="4062079" y="760528"/>
            <a:ext cx="4650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880E16"/>
                </a:solidFill>
              </a:rPr>
              <a:t>2017 Associate Leadership Council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92B9CE-B326-4F0D-A177-244F91594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265" y="3479991"/>
            <a:ext cx="2164847" cy="7216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1C356D-E7BD-41F3-9943-26989BB11315}"/>
              </a:ext>
            </a:extLst>
          </p:cNvPr>
          <p:cNvSpPr txBox="1"/>
          <p:nvPr/>
        </p:nvSpPr>
        <p:spPr>
          <a:xfrm>
            <a:off x="460749" y="128616"/>
            <a:ext cx="3241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Palace Script MT" panose="030303020206070C0B05" pitchFamily="66" charset="0"/>
              </a:rPr>
              <a:t>Thank you…</a:t>
            </a:r>
          </a:p>
        </p:txBody>
      </p:sp>
    </p:spTree>
    <p:extLst>
      <p:ext uri="{BB962C8B-B14F-4D97-AF65-F5344CB8AC3E}">
        <p14:creationId xmlns:p14="http://schemas.microsoft.com/office/powerpoint/2010/main" val="726760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748211" y="36796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lunchspons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9803" y="2270990"/>
            <a:ext cx="3955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Yvette Myer</a:t>
            </a:r>
          </a:p>
          <a:p>
            <a:pPr algn="ctr"/>
            <a:r>
              <a:rPr lang="en-US" sz="2400" dirty="0"/>
              <a:t>Old Republic Home Protection</a:t>
            </a:r>
          </a:p>
        </p:txBody>
      </p:sp>
    </p:spTree>
    <p:extLst>
      <p:ext uri="{BB962C8B-B14F-4D97-AF65-F5344CB8AC3E}">
        <p14:creationId xmlns:p14="http://schemas.microsoft.com/office/powerpoint/2010/main" val="88143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042526" y="1985210"/>
            <a:ext cx="2927685" cy="292768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9600" dirty="0">
                <a:solidFill>
                  <a:srgbClr val="FF0000"/>
                </a:solidFill>
                <a:latin typeface="+mn-lt"/>
                <a:cs typeface="Helvetica Neue UltraLight"/>
              </a:rPr>
              <a:t>WELCOME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48324" y="932447"/>
            <a:ext cx="6611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85000"/>
                  </a:schemeClr>
                </a:solidFill>
                <a:cs typeface="HelveticaNeue MediumCond"/>
              </a:rPr>
              <a:t>OUR NEW ASSOCIATES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72118" y="1859434"/>
            <a:ext cx="2392948" cy="286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Austen Oakley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Chad </a:t>
            </a:r>
            <a:r>
              <a:rPr lang="en-US" sz="2000" dirty="0" err="1">
                <a:cs typeface="HelveticaNeue MediumCond"/>
              </a:rPr>
              <a:t>Utt</a:t>
            </a:r>
            <a:endParaRPr lang="en-US" sz="2000" dirty="0">
              <a:cs typeface="HelveticaNeue MediumCond"/>
            </a:endParaRP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Julio Rodriguez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Christopher Michel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Thomas </a:t>
            </a:r>
            <a:r>
              <a:rPr lang="en-US" sz="2000" dirty="0" err="1">
                <a:cs typeface="HelveticaNeue MediumCond"/>
              </a:rPr>
              <a:t>Devor</a:t>
            </a:r>
            <a:endParaRPr lang="en-US" sz="2000" dirty="0">
              <a:cs typeface="HelveticaNeue MediumCond"/>
            </a:endParaRP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Danielle </a:t>
            </a:r>
            <a:r>
              <a:rPr lang="en-US" sz="2000" dirty="0" err="1">
                <a:cs typeface="HelveticaNeue MediumCond"/>
              </a:rPr>
              <a:t>Devor</a:t>
            </a:r>
            <a:endParaRPr lang="en-US" sz="2000" dirty="0">
              <a:cs typeface="HelveticaNeue MediumCond"/>
            </a:endParaRPr>
          </a:p>
          <a:p>
            <a:pPr>
              <a:lnSpc>
                <a:spcPct val="130000"/>
              </a:lnSpc>
            </a:pPr>
            <a:r>
              <a:rPr lang="en-US" sz="2000" dirty="0" err="1">
                <a:cs typeface="HelveticaNeue MediumCond"/>
              </a:rPr>
              <a:t>LeRoy</a:t>
            </a:r>
            <a:r>
              <a:rPr lang="en-US" sz="2000" dirty="0">
                <a:cs typeface="HelveticaNeue MediumCond"/>
              </a:rPr>
              <a:t> Romero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8666" y="1641235"/>
            <a:ext cx="278473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chemeClr val="bg1"/>
                </a:solidFill>
                <a:cs typeface="Helvetica Neue Black Condensed"/>
              </a:rPr>
              <a:t>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641684" y="19852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30054" y="1859434"/>
            <a:ext cx="2392948" cy="3260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Stephanie Vogel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Josh Naylor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Jason Hatfield</a:t>
            </a:r>
          </a:p>
          <a:p>
            <a:pPr>
              <a:lnSpc>
                <a:spcPct val="130000"/>
              </a:lnSpc>
            </a:pPr>
            <a:r>
              <a:rPr lang="en-US" sz="2000" dirty="0" err="1">
                <a:cs typeface="HelveticaNeue MediumCond"/>
              </a:rPr>
              <a:t>Tessandra</a:t>
            </a:r>
            <a:r>
              <a:rPr lang="en-US" sz="2000" dirty="0">
                <a:cs typeface="HelveticaNeue MediumCond"/>
              </a:rPr>
              <a:t> Sheridan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Allison Brooks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Katie Callahan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William Wilson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Lindsey </a:t>
            </a:r>
            <a:r>
              <a:rPr lang="en-US" sz="2000" dirty="0" err="1">
                <a:cs typeface="HelveticaNeue MediumCond"/>
              </a:rPr>
              <a:t>Blazevich</a:t>
            </a:r>
            <a:endParaRPr lang="en-US" sz="2000" dirty="0">
              <a:cs typeface="HelveticaNeue MediumCond"/>
            </a:endParaRPr>
          </a:p>
        </p:txBody>
      </p:sp>
    </p:spTree>
    <p:extLst>
      <p:ext uri="{BB962C8B-B14F-4D97-AF65-F5344CB8AC3E}">
        <p14:creationId xmlns:p14="http://schemas.microsoft.com/office/powerpoint/2010/main" val="2109242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wcare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210" y="230855"/>
            <a:ext cx="3150928" cy="1501942"/>
          </a:xfrm>
          <a:prstGeom prst="rect">
            <a:avLst/>
          </a:prstGeom>
        </p:spPr>
      </p:pic>
      <p:pic>
        <p:nvPicPr>
          <p:cNvPr id="7" name="Picture 6" descr="fundraisingdonationsgra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84" y="4629777"/>
            <a:ext cx="7366000" cy="513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5626" y="3997960"/>
            <a:ext cx="585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KW Cares is a 501(c)(3) public charity created to support Keller Williams</a:t>
            </a:r>
          </a:p>
          <a:p>
            <a:pPr algn="ctr"/>
            <a:r>
              <a:rPr lang="en-US" sz="1400" dirty="0"/>
              <a:t>associates and their families with hardship as a result of a sudden emergency.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4671" y="2167226"/>
            <a:ext cx="46338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latin typeface="Helvetica Neue Thin"/>
                <a:cs typeface="Helvetica Neue Thin"/>
              </a:rPr>
              <a:t>$12,597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8404" y="1937946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 Thin"/>
                <a:cs typeface="Helvetica Neue Thin"/>
              </a:rPr>
              <a:t>Amount Given Year To Date</a:t>
            </a:r>
          </a:p>
        </p:txBody>
      </p:sp>
    </p:spTree>
    <p:extLst>
      <p:ext uri="{BB962C8B-B14F-4D97-AF65-F5344CB8AC3E}">
        <p14:creationId xmlns:p14="http://schemas.microsoft.com/office/powerpoint/2010/main" val="4094609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fitsh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7286" y="2983005"/>
            <a:ext cx="485962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/>
              <a:t>$137,830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0205" y="2651100"/>
            <a:ext cx="37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 Thin"/>
                <a:cs typeface="Helvetica Neue Thin"/>
              </a:rPr>
              <a:t>Amount Of Profit Shared Year To Date</a:t>
            </a:r>
          </a:p>
        </p:txBody>
      </p:sp>
    </p:spTree>
    <p:extLst>
      <p:ext uri="{BB962C8B-B14F-4D97-AF65-F5344CB8AC3E}">
        <p14:creationId xmlns:p14="http://schemas.microsoft.com/office/powerpoint/2010/main" val="405806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stingclos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2436" y="1811629"/>
            <a:ext cx="30048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 dirty="0">
                <a:cs typeface="HelveticaNeue MediumCond"/>
              </a:rPr>
              <a:t>Lina Morales</a:t>
            </a:r>
          </a:p>
          <a:p>
            <a:pPr>
              <a:lnSpc>
                <a:spcPct val="130000"/>
              </a:lnSpc>
            </a:pPr>
            <a:r>
              <a:rPr lang="en-US" sz="3000" dirty="0">
                <a:cs typeface="HelveticaNeue MediumCond"/>
              </a:rPr>
              <a:t>Richard Mendoza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6456" y="1811630"/>
            <a:ext cx="2468496" cy="1244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 dirty="0"/>
              <a:t>Caleb Richards</a:t>
            </a:r>
          </a:p>
          <a:p>
            <a:pPr>
              <a:lnSpc>
                <a:spcPct val="130000"/>
              </a:lnSpc>
            </a:pPr>
            <a:r>
              <a:rPr lang="en-US" sz="3000" dirty="0">
                <a:cs typeface="HelveticaNeue MediumCond"/>
              </a:rPr>
              <a:t>Leonard Edge</a:t>
            </a:r>
          </a:p>
        </p:txBody>
      </p:sp>
      <p:sp>
        <p:nvSpPr>
          <p:cNvPr id="3" name="Oval 2"/>
          <p:cNvSpPr/>
          <p:nvPr/>
        </p:nvSpPr>
        <p:spPr>
          <a:xfrm>
            <a:off x="1133248" y="2027243"/>
            <a:ext cx="508000" cy="5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06405" y="1950467"/>
            <a:ext cx="3581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9" name="Oval 8"/>
          <p:cNvSpPr/>
          <p:nvPr/>
        </p:nvSpPr>
        <p:spPr>
          <a:xfrm>
            <a:off x="4454409" y="2027243"/>
            <a:ext cx="508000" cy="5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00353" y="1950467"/>
            <a:ext cx="4018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40246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3610" y="3520441"/>
            <a:ext cx="66584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 dirty="0">
                <a:cs typeface="HelveticaNeue MediumCond"/>
              </a:rPr>
              <a:t>Brad </a:t>
            </a:r>
            <a:r>
              <a:rPr lang="en-US" sz="3000" dirty="0" err="1">
                <a:cs typeface="HelveticaNeue MediumCond"/>
              </a:rPr>
              <a:t>Giesinger</a:t>
            </a:r>
            <a:r>
              <a:rPr lang="en-US" sz="3000" dirty="0">
                <a:cs typeface="HelveticaNeue MediumCond"/>
              </a:rPr>
              <a:t>			Michael Menifee</a:t>
            </a:r>
          </a:p>
          <a:p>
            <a:pPr>
              <a:lnSpc>
                <a:spcPct val="130000"/>
              </a:lnSpc>
            </a:pPr>
            <a:r>
              <a:rPr lang="en-US" sz="3000" dirty="0">
                <a:cs typeface="HelveticaNeue MediumCond"/>
              </a:rPr>
              <a:t>Ty Lusk					 Daniela Virani</a:t>
            </a:r>
          </a:p>
        </p:txBody>
      </p:sp>
      <p:pic>
        <p:nvPicPr>
          <p:cNvPr id="2050" name="Picture 2" descr="Image result for cappers earn 100% commission">
            <a:extLst>
              <a:ext uri="{FF2B5EF4-FFF2-40B4-BE49-F238E27FC236}">
                <a16:creationId xmlns:a16="http://schemas.microsoft.com/office/drawing/2014/main" id="{E0F27313-30DB-4F17-AEEB-C7DAC68CB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4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695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cognitionhomerunsclosedvolu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03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meruns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277"/>
            <a:ext cx="8229600" cy="85725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+mn-lt"/>
                <a:cs typeface="Helvetica Neue Thin"/>
              </a:rPr>
              <a:t>Homeruns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795095"/>
            <a:ext cx="8513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cs typeface="HelveticaNeue MediumCond"/>
              </a:rPr>
              <a:t>1 listing taken, 1 contract written, and 1 contract closed in 1 month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6497" y="1284963"/>
            <a:ext cx="1990322" cy="371688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Andrea Romero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Anne Svoboda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Bethanie</a:t>
            </a: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Madewell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Brett Tanner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Brian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Gubernick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Carin</a:t>
            </a: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 Nguyen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Carlie</a:t>
            </a: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 Back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Carlie</a:t>
            </a: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Goulet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462797" y="1284963"/>
            <a:ext cx="2225419" cy="3716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Carolyn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Karlovsky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Casey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Cuppy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Chris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Illgen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Douglas Brinton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Eric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Avdee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Frank Vasquez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Fred Weaver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664676" y="1284962"/>
            <a:ext cx="2225419" cy="3716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Geoffrey Jablonski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Isaac Kahn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Jael</a:t>
            </a: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 Valdez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James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Sanson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Jose Torres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Josh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Asanovich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Kelly Henderson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785315" y="1284963"/>
            <a:ext cx="2225419" cy="3809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Kevin Kauffman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Marilee Roberge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Marshall Hancock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Michelle Colbert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Nic</a:t>
            </a: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McMurry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Steve Horn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Ty Lusk</a:t>
            </a:r>
          </a:p>
        </p:txBody>
      </p:sp>
    </p:spTree>
    <p:extLst>
      <p:ext uri="{BB962C8B-B14F-4D97-AF65-F5344CB8AC3E}">
        <p14:creationId xmlns:p14="http://schemas.microsoft.com/office/powerpoint/2010/main" val="1878507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+mn-lt"/>
                <a:cs typeface="Helvetica Neue Thin"/>
              </a:rPr>
              <a:t>Closed Volume: </a:t>
            </a:r>
            <a:r>
              <a:rPr lang="en-US" dirty="0">
                <a:latin typeface="+mn-lt"/>
                <a:cs typeface="Helvetica Neue Thin"/>
              </a:rPr>
              <a:t>Top Agents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912704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6A6A6"/>
                </a:solidFill>
                <a:cs typeface="HelveticaNeue MediumCond"/>
              </a:rPr>
              <a:t>Sept 2017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94185"/>
            <a:ext cx="8229600" cy="341743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000" dirty="0"/>
              <a:t>Kimberly Elias							$926,000</a:t>
            </a:r>
          </a:p>
          <a:p>
            <a:pPr marL="0" lvl="0" indent="0">
              <a:buNone/>
            </a:pPr>
            <a:r>
              <a:rPr lang="en-US" sz="2000" dirty="0"/>
              <a:t>IKAHN Property &amp; Investment				$795,000</a:t>
            </a:r>
          </a:p>
          <a:p>
            <a:pPr marL="0" lvl="0" indent="0">
              <a:buNone/>
            </a:pPr>
            <a:r>
              <a:rPr lang="en-US" sz="2000" dirty="0"/>
              <a:t>Angela Larson							$764,000</a:t>
            </a:r>
          </a:p>
          <a:p>
            <a:pPr marL="0" lvl="0" indent="0">
              <a:buNone/>
            </a:pPr>
            <a:r>
              <a:rPr lang="en-US" sz="2000" dirty="0"/>
              <a:t>Marilee </a:t>
            </a:r>
            <a:r>
              <a:rPr lang="en-US" sz="2000" dirty="0" err="1"/>
              <a:t>Roberge</a:t>
            </a:r>
            <a:r>
              <a:rPr lang="en-US" sz="2000" dirty="0"/>
              <a:t>							$734,150</a:t>
            </a:r>
          </a:p>
          <a:p>
            <a:pPr marL="0" lvl="0" indent="0">
              <a:buNone/>
            </a:pPr>
            <a:r>
              <a:rPr lang="en-US" sz="2000" dirty="0"/>
              <a:t>Marshall Hancock Team					$651,500</a:t>
            </a:r>
          </a:p>
          <a:p>
            <a:pPr marL="0" lvl="0" indent="0">
              <a:buNone/>
            </a:pPr>
            <a:r>
              <a:rPr lang="en-US" sz="2000" dirty="0"/>
              <a:t>CC &amp; Co Real Estate Team					$647,000</a:t>
            </a:r>
          </a:p>
          <a:p>
            <a:pPr marL="0" lvl="0" indent="0">
              <a:buNone/>
            </a:pPr>
            <a:r>
              <a:rPr lang="en-US" sz="2000" dirty="0"/>
              <a:t>Mike </a:t>
            </a:r>
            <a:r>
              <a:rPr lang="en-US" sz="2000" dirty="0" err="1"/>
              <a:t>Menefee</a:t>
            </a:r>
            <a:r>
              <a:rPr lang="en-US" sz="2000" dirty="0"/>
              <a:t>							$523,000</a:t>
            </a:r>
          </a:p>
          <a:p>
            <a:pPr marL="0" lvl="0" indent="0">
              <a:buNone/>
            </a:pPr>
            <a:r>
              <a:rPr lang="en-US" sz="2000" dirty="0" err="1"/>
              <a:t>Nic</a:t>
            </a:r>
            <a:r>
              <a:rPr lang="en-US" sz="2000" dirty="0"/>
              <a:t> McMurray							$402,000</a:t>
            </a:r>
          </a:p>
        </p:txBody>
      </p:sp>
    </p:spTree>
    <p:extLst>
      <p:ext uri="{BB962C8B-B14F-4D97-AF65-F5344CB8AC3E}">
        <p14:creationId xmlns:p14="http://schemas.microsoft.com/office/powerpoint/2010/main" val="397142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+mn-lt"/>
                <a:cs typeface="Helvetica Neue Thin"/>
              </a:rPr>
              <a:t>Closed Volume: </a:t>
            </a:r>
            <a:r>
              <a:rPr lang="en-US" dirty="0">
                <a:latin typeface="+mn-lt"/>
                <a:cs typeface="Helvetica Neue Thin"/>
              </a:rPr>
              <a:t>Top Teams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1" y="912704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cs typeface="HelveticaNeue MediumCond"/>
              </a:rPr>
              <a:t>Sept 2017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594185"/>
            <a:ext cx="8229600" cy="259013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dirty="0"/>
              <a:t>The Torres Group							$641,400</a:t>
            </a:r>
          </a:p>
          <a:p>
            <a:pPr marL="0" lvl="0" indent="0">
              <a:buNone/>
            </a:pPr>
            <a:r>
              <a:rPr lang="en-US" sz="2000" dirty="0"/>
              <a:t>GAMETIME								$607,033</a:t>
            </a:r>
          </a:p>
          <a:p>
            <a:pPr marL="0" lvl="0" indent="0">
              <a:buNone/>
            </a:pPr>
            <a:r>
              <a:rPr lang="en-US" sz="2000" dirty="0"/>
              <a:t>Better Desert Living Partners				$574,000</a:t>
            </a:r>
          </a:p>
        </p:txBody>
      </p:sp>
    </p:spTree>
    <p:extLst>
      <p:ext uri="{BB962C8B-B14F-4D97-AF65-F5344CB8AC3E}">
        <p14:creationId xmlns:p14="http://schemas.microsoft.com/office/powerpoint/2010/main" val="405127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+mn-lt"/>
                <a:cs typeface="Helvetica Neue Thin"/>
              </a:rPr>
              <a:t>Closed Volume: </a:t>
            </a:r>
            <a:r>
              <a:rPr lang="en-US" dirty="0">
                <a:latin typeface="+mn-lt"/>
                <a:cs typeface="Helvetica Neue Thin"/>
              </a:rPr>
              <a:t>Top Groups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1" y="912704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cs typeface="HelveticaNeue MediumCond"/>
              </a:rPr>
              <a:t>Sept 2017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594185"/>
            <a:ext cx="8229600" cy="3308684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None/>
            </a:pPr>
            <a:r>
              <a:rPr lang="en-US" dirty="0" err="1"/>
              <a:t>Carin</a:t>
            </a:r>
            <a:r>
              <a:rPr lang="en-US" dirty="0"/>
              <a:t> Nguyen Team						$4,102,885</a:t>
            </a:r>
          </a:p>
          <a:p>
            <a:pPr marL="0" lvl="0" indent="0">
              <a:buNone/>
            </a:pPr>
            <a:r>
              <a:rPr lang="en-US" dirty="0"/>
              <a:t>Movement Home Team					$3,806,585</a:t>
            </a:r>
          </a:p>
          <a:p>
            <a:pPr marL="0" lvl="0" indent="0">
              <a:buNone/>
            </a:pPr>
            <a:r>
              <a:rPr lang="en-US" dirty="0"/>
              <a:t>Smart Concept Realty Group				$3,412,050</a:t>
            </a:r>
          </a:p>
          <a:p>
            <a:pPr marL="0" lvl="0" indent="0">
              <a:buNone/>
            </a:pPr>
            <a:r>
              <a:rPr lang="en-US" dirty="0"/>
              <a:t>The Brett Tanner Team					$2,883,450</a:t>
            </a:r>
          </a:p>
          <a:p>
            <a:pPr marL="0" lvl="0" indent="0">
              <a:buNone/>
            </a:pPr>
            <a:r>
              <a:rPr lang="en-US" dirty="0" err="1"/>
              <a:t>Jablonski</a:t>
            </a:r>
            <a:r>
              <a:rPr lang="en-US" dirty="0"/>
              <a:t> Real Estate Group				$2,544,739</a:t>
            </a:r>
          </a:p>
          <a:p>
            <a:pPr marL="0" lvl="0" indent="0">
              <a:buNone/>
            </a:pPr>
            <a:r>
              <a:rPr lang="en-US" dirty="0"/>
              <a:t>Momentum Real Estate Group				$2,182,990</a:t>
            </a:r>
          </a:p>
          <a:p>
            <a:pPr marL="0" lvl="0" indent="0">
              <a:buNone/>
            </a:pPr>
            <a:r>
              <a:rPr lang="en-US" dirty="0"/>
              <a:t>Group 46:10								$2,049,800</a:t>
            </a:r>
          </a:p>
          <a:p>
            <a:pPr marL="0" lvl="0" indent="0">
              <a:buNone/>
            </a:pPr>
            <a:r>
              <a:rPr lang="en-US" dirty="0"/>
              <a:t>Lux Home Group							$1,857,500</a:t>
            </a:r>
          </a:p>
          <a:p>
            <a:pPr marL="0" lvl="0" indent="0">
              <a:buNone/>
            </a:pPr>
            <a:r>
              <a:rPr lang="en-US" dirty="0" err="1"/>
              <a:t>Homehelper</a:t>
            </a:r>
            <a:r>
              <a:rPr lang="en-US" dirty="0"/>
              <a:t> Consultants					$1,815,890</a:t>
            </a:r>
          </a:p>
          <a:p>
            <a:pPr marL="0" lvl="0" indent="0">
              <a:buNone/>
            </a:pPr>
            <a:r>
              <a:rPr lang="en-US" dirty="0"/>
              <a:t>The </a:t>
            </a:r>
            <a:r>
              <a:rPr lang="en-US" dirty="0" err="1"/>
              <a:t>Carlie</a:t>
            </a:r>
            <a:r>
              <a:rPr lang="en-US" dirty="0"/>
              <a:t> Back Team						$1,249,382</a:t>
            </a:r>
          </a:p>
        </p:txBody>
      </p:sp>
    </p:spTree>
    <p:extLst>
      <p:ext uri="{BB962C8B-B14F-4D97-AF65-F5344CB8AC3E}">
        <p14:creationId xmlns:p14="http://schemas.microsoft.com/office/powerpoint/2010/main" val="413973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urpartn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456055"/>
            <a:ext cx="71432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Old Republic Home Protection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2-10 Home Buyers Warranty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Fidelity Home Warranty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Fairway with Bookspan Baker Team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Liberty Inspections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Fidelity National Title Agency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Magnus Title ETA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Security Title Agency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534737" y="1564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70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7AC21C-F062-4CC0-ABCC-B50B330A70BF}"/>
              </a:ext>
            </a:extLst>
          </p:cNvPr>
          <p:cNvSpPr txBox="1"/>
          <p:nvPr/>
        </p:nvSpPr>
        <p:spPr>
          <a:xfrm>
            <a:off x="3299637" y="1027261"/>
            <a:ext cx="27290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YOY Growth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492B3-B653-4E72-B6EB-29B10CE42CD8}"/>
              </a:ext>
            </a:extLst>
          </p:cNvPr>
          <p:cNvSpPr txBox="1"/>
          <p:nvPr/>
        </p:nvSpPr>
        <p:spPr>
          <a:xfrm>
            <a:off x="4722222" y="2238867"/>
            <a:ext cx="4781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Robert Habeeb		David Casey</a:t>
            </a:r>
          </a:p>
          <a:p>
            <a:r>
              <a:rPr lang="en-US" sz="2000" dirty="0"/>
              <a:t>Ryan </a:t>
            </a:r>
            <a:r>
              <a:rPr lang="en-US" sz="2000" dirty="0" err="1"/>
              <a:t>Loeding</a:t>
            </a:r>
            <a:r>
              <a:rPr lang="en-US" sz="2000" dirty="0"/>
              <a:t>			Cody Goodman</a:t>
            </a:r>
          </a:p>
          <a:p>
            <a:r>
              <a:rPr lang="en-US" sz="2000" dirty="0"/>
              <a:t>Julie Chamberlain	Aaron Dutcher</a:t>
            </a:r>
          </a:p>
          <a:p>
            <a:r>
              <a:rPr lang="en-US" sz="2000" dirty="0"/>
              <a:t>Kelly Bridges			Marvin Green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87F58-B2B3-4C42-9435-3676AAD22831}"/>
              </a:ext>
            </a:extLst>
          </p:cNvPr>
          <p:cNvSpPr txBox="1"/>
          <p:nvPr/>
        </p:nvSpPr>
        <p:spPr>
          <a:xfrm>
            <a:off x="2055627" y="106326"/>
            <a:ext cx="5217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DOUBLE TAKE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1E716-C152-4F28-9551-7C0AD34A7143}"/>
              </a:ext>
            </a:extLst>
          </p:cNvPr>
          <p:cNvSpPr txBox="1"/>
          <p:nvPr/>
        </p:nvSpPr>
        <p:spPr>
          <a:xfrm>
            <a:off x="346165" y="2233880"/>
            <a:ext cx="46242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Joseph </a:t>
            </a:r>
            <a:r>
              <a:rPr lang="en-US" sz="2000" dirty="0" err="1"/>
              <a:t>Cochell</a:t>
            </a:r>
            <a:r>
              <a:rPr lang="en-US" sz="2000" dirty="0"/>
              <a:t>		Sean Pieper</a:t>
            </a:r>
          </a:p>
          <a:p>
            <a:r>
              <a:rPr lang="en-US" sz="2000" dirty="0"/>
              <a:t>Michael Burk			Jackie </a:t>
            </a:r>
            <a:r>
              <a:rPr lang="en-US" sz="2000" dirty="0" err="1"/>
              <a:t>Nedin</a:t>
            </a:r>
            <a:endParaRPr lang="en-US" sz="2000" dirty="0"/>
          </a:p>
          <a:p>
            <a:r>
              <a:rPr lang="en-US" sz="2000" dirty="0"/>
              <a:t>Krista </a:t>
            </a:r>
            <a:r>
              <a:rPr lang="en-US" sz="2000" dirty="0" err="1"/>
              <a:t>Anspach</a:t>
            </a:r>
            <a:r>
              <a:rPr lang="en-US" sz="2000" dirty="0"/>
              <a:t>		Kay Shepard</a:t>
            </a:r>
          </a:p>
          <a:p>
            <a:r>
              <a:rPr lang="en-US" sz="2000" dirty="0"/>
              <a:t>Marilee Roberge		Jose Torres</a:t>
            </a:r>
          </a:p>
          <a:p>
            <a:r>
              <a:rPr lang="en-US" sz="2000" dirty="0"/>
              <a:t>Bethanie Madewell	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1457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iritaw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solidFill>
                  <a:srgbClr val="FFFFFF"/>
                </a:solidFill>
                <a:latin typeface="+mn-lt"/>
                <a:cs typeface="Helvetica Neue Thin"/>
              </a:rPr>
              <a:t>Monthly Spirit Award</a:t>
            </a:r>
          </a:p>
        </p:txBody>
      </p:sp>
    </p:spTree>
    <p:extLst>
      <p:ext uri="{BB962C8B-B14F-4D97-AF65-F5344CB8AC3E}">
        <p14:creationId xmlns:p14="http://schemas.microsoft.com/office/powerpoint/2010/main" val="4114866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iritaw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solidFill>
                  <a:srgbClr val="FFFFFF"/>
                </a:solidFill>
                <a:latin typeface="+mn-lt"/>
                <a:cs typeface="Helvetica Neue Thin"/>
              </a:rPr>
              <a:t>Monthly Spirit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5F49CF-4149-409C-A299-3BAF5CBCA4CA}"/>
              </a:ext>
            </a:extLst>
          </p:cNvPr>
          <p:cNvSpPr txBox="1"/>
          <p:nvPr/>
        </p:nvSpPr>
        <p:spPr>
          <a:xfrm>
            <a:off x="5388429" y="1269208"/>
            <a:ext cx="3755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Jael Valdez</a:t>
            </a:r>
          </a:p>
        </p:txBody>
      </p:sp>
    </p:spTree>
    <p:extLst>
      <p:ext uri="{BB962C8B-B14F-4D97-AF65-F5344CB8AC3E}">
        <p14:creationId xmlns:p14="http://schemas.microsoft.com/office/powerpoint/2010/main" val="4026885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626A3-DBC3-4D62-82D3-1CD5FE884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478" y="1520097"/>
            <a:ext cx="5796313" cy="206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33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A700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7002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56" y="205979"/>
            <a:ext cx="8475587" cy="4606653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+mn-lt"/>
                <a:cs typeface="HelveticaNeue MediumCond"/>
              </a:rPr>
              <a:t>NEEDS</a:t>
            </a:r>
            <a:r>
              <a:rPr lang="en-US" sz="8800" dirty="0">
                <a:latin typeface="+mn-lt"/>
                <a:cs typeface="HelveticaNeue MediumCond"/>
              </a:rPr>
              <a:t> </a:t>
            </a:r>
            <a:r>
              <a:rPr lang="en-US" sz="8800" dirty="0">
                <a:solidFill>
                  <a:schemeClr val="bg1">
                    <a:lumMod val="75000"/>
                  </a:schemeClr>
                </a:solidFill>
                <a:latin typeface="+mn-lt"/>
                <a:cs typeface="HelveticaNeue MediumCond"/>
              </a:rPr>
              <a:t>&amp;</a:t>
            </a:r>
            <a:r>
              <a:rPr lang="en-US" sz="8800" dirty="0">
                <a:latin typeface="+mn-lt"/>
                <a:cs typeface="HelveticaNeue MediumCond"/>
              </a:rPr>
              <a:t> </a:t>
            </a:r>
            <a:r>
              <a:rPr lang="en-US" sz="8800" dirty="0">
                <a:solidFill>
                  <a:srgbClr val="A70027"/>
                </a:solidFill>
                <a:latin typeface="+mn-lt"/>
                <a:cs typeface="HelveticaNeue MediumCond"/>
              </a:rPr>
              <a:t>WANTS</a:t>
            </a:r>
          </a:p>
        </p:txBody>
      </p:sp>
    </p:spTree>
    <p:extLst>
      <p:ext uri="{BB962C8B-B14F-4D97-AF65-F5344CB8AC3E}">
        <p14:creationId xmlns:p14="http://schemas.microsoft.com/office/powerpoint/2010/main" val="4125178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ytal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90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404101-C8FF-4925-82AD-2FE742C09A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43694"/>
          <a:stretch/>
        </p:blipFill>
        <p:spPr>
          <a:xfrm>
            <a:off x="1" y="-152876"/>
            <a:ext cx="9143999" cy="28960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ECDD5B-6794-426B-B74D-0D82CDADEE05}"/>
              </a:ext>
            </a:extLst>
          </p:cNvPr>
          <p:cNvSpPr txBox="1"/>
          <p:nvPr/>
        </p:nvSpPr>
        <p:spPr>
          <a:xfrm>
            <a:off x="1867371" y="3749091"/>
            <a:ext cx="5409252" cy="13389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302424"/>
                </a:solidFill>
                <a:latin typeface="Century Gothic" panose="020B0502020202020204" pitchFamily="34" charset="0"/>
              </a:rPr>
              <a:t>ADAM HERGENROTHER</a:t>
            </a:r>
          </a:p>
          <a:p>
            <a:pPr algn="ctr">
              <a:lnSpc>
                <a:spcPct val="150000"/>
              </a:lnSpc>
            </a:pPr>
            <a:r>
              <a:rPr lang="en-US" sz="1500" dirty="0">
                <a:solidFill>
                  <a:srgbClr val="302424"/>
                </a:solidFill>
                <a:latin typeface="Century Gothic" panose="020B0502020202020204" pitchFamily="34" charset="0"/>
              </a:rPr>
              <a:t>Mon, Oct 23</a:t>
            </a:r>
            <a:r>
              <a:rPr lang="en-US" sz="1500" baseline="30000" dirty="0">
                <a:solidFill>
                  <a:srgbClr val="302424"/>
                </a:solidFill>
                <a:latin typeface="Century Gothic" panose="020B0502020202020204" pitchFamily="34" charset="0"/>
              </a:rPr>
              <a:t>rd</a:t>
            </a:r>
          </a:p>
          <a:p>
            <a:pPr algn="ctr"/>
            <a:r>
              <a:rPr lang="en-US" sz="1500" dirty="0">
                <a:solidFill>
                  <a:srgbClr val="302424"/>
                </a:solidFill>
                <a:latin typeface="Century Gothic" panose="020B0502020202020204" pitchFamily="34" charset="0"/>
              </a:rPr>
              <a:t>9am – 4pm</a:t>
            </a:r>
          </a:p>
          <a:p>
            <a:pPr algn="ctr"/>
            <a:r>
              <a:rPr lang="en-US" sz="1500" dirty="0">
                <a:solidFill>
                  <a:srgbClr val="302424"/>
                </a:solidFill>
                <a:latin typeface="Century Gothic" panose="020B0502020202020204" pitchFamily="34" charset="0"/>
              </a:rPr>
              <a:t>AZ Heritage Center at Papago Park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EBAB9A-2C49-48AC-BE78-57E2AF8E16A8}"/>
              </a:ext>
            </a:extLst>
          </p:cNvPr>
          <p:cNvSpPr txBox="1"/>
          <p:nvPr/>
        </p:nvSpPr>
        <p:spPr>
          <a:xfrm>
            <a:off x="1668779" y="2743201"/>
            <a:ext cx="5806437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solidFill>
                  <a:srgbClr val="24A89C"/>
                </a:solidFill>
                <a:latin typeface="Century Gothic" panose="020B0502020202020204" pitchFamily="34" charset="0"/>
              </a:rPr>
              <a:t>EXTREME TIME MANAGEMENT</a:t>
            </a:r>
          </a:p>
          <a:p>
            <a:pPr algn="ctr"/>
            <a:r>
              <a:rPr lang="en-US" sz="3000" dirty="0">
                <a:solidFill>
                  <a:srgbClr val="24A89C"/>
                </a:solidFill>
                <a:latin typeface="Century Gothic" panose="020B0502020202020204" pitchFamily="34" charset="0"/>
              </a:rPr>
              <a:t>FOR RELENTLESS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95C863-BB0C-47A3-A97A-1E116E9052B8}"/>
              </a:ext>
            </a:extLst>
          </p:cNvPr>
          <p:cNvSpPr txBox="1"/>
          <p:nvPr/>
        </p:nvSpPr>
        <p:spPr>
          <a:xfrm rot="21231036">
            <a:off x="86430" y="3253940"/>
            <a:ext cx="26191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Calibri" panose="020F0502020204030204" pitchFamily="34" charset="0"/>
              </a:rPr>
              <a:t>Short link…</a:t>
            </a:r>
          </a:p>
          <a:p>
            <a:endParaRPr lang="en-US" b="1" dirty="0">
              <a:latin typeface="+mj-lt"/>
              <a:cs typeface="Calibri" panose="020F0502020204030204" pitchFamily="34" charset="0"/>
            </a:endParaRPr>
          </a:p>
          <a:p>
            <a:r>
              <a:rPr lang="en-US" dirty="0">
                <a:latin typeface="+mj-lt"/>
                <a:cs typeface="Arial" panose="020B0604020202020204" pitchFamily="34" charset="0"/>
              </a:rPr>
              <a:t>https://goo.gl/qL2ysw</a:t>
            </a:r>
          </a:p>
          <a:p>
            <a:endParaRPr lang="en-US" dirty="0">
              <a:latin typeface="+mj-lt"/>
              <a:cs typeface="Calibri" panose="020F0502020204030204" pitchFamily="34" charset="0"/>
            </a:endParaRPr>
          </a:p>
          <a:p>
            <a:r>
              <a:rPr lang="en-US" b="1" dirty="0">
                <a:latin typeface="+mj-lt"/>
                <a:cs typeface="Calibri" panose="020F0502020204030204" pitchFamily="34" charset="0"/>
              </a:rPr>
              <a:t>Get out your phones and register NOW!!!</a:t>
            </a:r>
          </a:p>
        </p:txBody>
      </p:sp>
    </p:spTree>
    <p:extLst>
      <p:ext uri="{BB962C8B-B14F-4D97-AF65-F5344CB8AC3E}">
        <p14:creationId xmlns:p14="http://schemas.microsoft.com/office/powerpoint/2010/main" val="171189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58750-CF6B-43AC-8BEF-966A91A82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6" t="79" r="4762" b="36835"/>
          <a:stretch/>
        </p:blipFill>
        <p:spPr>
          <a:xfrm>
            <a:off x="-1" y="0"/>
            <a:ext cx="5743997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D6CAC-B316-4636-B148-2101E42A0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727" r="47734" b="4647"/>
          <a:stretch/>
        </p:blipFill>
        <p:spPr>
          <a:xfrm>
            <a:off x="5743996" y="193964"/>
            <a:ext cx="3373582" cy="1889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C1C572-C3F4-41E7-B46B-B6DACAAA3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65" t="72592" r="1912" b="4916"/>
          <a:stretch/>
        </p:blipFill>
        <p:spPr>
          <a:xfrm>
            <a:off x="5743995" y="2553855"/>
            <a:ext cx="3373582" cy="1891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4347C9-6F68-4B02-BC8C-7CB31EBB0124}"/>
              </a:ext>
            </a:extLst>
          </p:cNvPr>
          <p:cNvSpPr txBox="1"/>
          <p:nvPr/>
        </p:nvSpPr>
        <p:spPr>
          <a:xfrm>
            <a:off x="6355139" y="4564854"/>
            <a:ext cx="2151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Bring your laptop!!</a:t>
            </a:r>
          </a:p>
        </p:txBody>
      </p:sp>
    </p:spTree>
    <p:extLst>
      <p:ext uri="{BB962C8B-B14F-4D97-AF65-F5344CB8AC3E}">
        <p14:creationId xmlns:p14="http://schemas.microsoft.com/office/powerpoint/2010/main" val="362771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E630BF-3FF0-47C2-B9FC-FBCDFE83B953}"/>
              </a:ext>
            </a:extLst>
          </p:cNvPr>
          <p:cNvSpPr txBox="1"/>
          <p:nvPr/>
        </p:nvSpPr>
        <p:spPr>
          <a:xfrm>
            <a:off x="70884" y="2289548"/>
            <a:ext cx="4848448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Thu, Nov 2nd 1-4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Happy Hour to Follow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B326D-2267-4802-9536-86F2467C4D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614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15977</TotalTime>
  <Words>397</Words>
  <Application>Microsoft Office PowerPoint</Application>
  <PresentationFormat>On-screen Show (16:9)</PresentationFormat>
  <Paragraphs>156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Yu Gothic UI Semibold</vt:lpstr>
      <vt:lpstr>Arial</vt:lpstr>
      <vt:lpstr>Bookman Old Style</vt:lpstr>
      <vt:lpstr>Bradley Hand ITC</vt:lpstr>
      <vt:lpstr>Calibri</vt:lpstr>
      <vt:lpstr>Castellar</vt:lpstr>
      <vt:lpstr>Century Gothic</vt:lpstr>
      <vt:lpstr>Helvetica Neue Black Condensed</vt:lpstr>
      <vt:lpstr>Helvetica Neue Thin</vt:lpstr>
      <vt:lpstr>Helvetica Neue UltraLight</vt:lpstr>
      <vt:lpstr>HelveticaNeue MediumCond</vt:lpstr>
      <vt:lpstr>Palace Script MT</vt:lpstr>
      <vt:lpstr>Script MT Bold</vt:lpstr>
      <vt:lpstr>Vijaya</vt:lpstr>
      <vt:lpstr>wusmhelveticaneuecdnmedreg</vt:lpstr>
      <vt:lpstr>Office Theme</vt:lpstr>
      <vt:lpstr>PowerPoint Presentation</vt:lpstr>
      <vt:lpstr>PowerPoint Presentation</vt:lpstr>
      <vt:lpstr>PowerPoint Presentation</vt:lpstr>
      <vt:lpstr>PowerPoint Presentation</vt:lpstr>
      <vt:lpstr>NEEDS &amp; WANTS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Homeruns</vt:lpstr>
      <vt:lpstr>Closed Volume: Top Agents</vt:lpstr>
      <vt:lpstr>Closed Volume: Top Teams</vt:lpstr>
      <vt:lpstr>Closed Volume: Top Groups</vt:lpstr>
      <vt:lpstr>PowerPoint Presentation</vt:lpstr>
      <vt:lpstr>Monthly Spirit Award</vt:lpstr>
      <vt:lpstr>Monthly Spirit Award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Oscar Martinez</dc:creator>
  <cp:lastModifiedBy>Agent Services</cp:lastModifiedBy>
  <cp:revision>800</cp:revision>
  <cp:lastPrinted>2015-10-15T18:04:56Z</cp:lastPrinted>
  <dcterms:created xsi:type="dcterms:W3CDTF">2015-10-14T02:26:34Z</dcterms:created>
  <dcterms:modified xsi:type="dcterms:W3CDTF">2017-10-19T18:15:30Z</dcterms:modified>
</cp:coreProperties>
</file>