
<file path=[Content_Types].xml><?xml version="1.0" encoding="utf-8"?>
<Types xmlns="http://schemas.openxmlformats.org/package/2006/content-types">
  <Default Extension="png" ContentType="image/png"/>
  <Default Extension="jpg&amp;ehk=jOalCvbvjsEzt8Eu2Q" ContentType="image/jpeg"/>
  <Default Extension="jpeg" ContentType="image/jpeg"/>
  <Default Extension="rels" ContentType="application/vnd.openxmlformats-package.relationships+xml"/>
  <Default Extension="xml" ContentType="application/xml"/>
  <Default Extension="png&amp;ehk=PeO8hGgg2qA6ivLgayxmZw&amp;r=0&amp;pid=OfficeInsert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419" r:id="rId3"/>
    <p:sldId id="258" r:id="rId4"/>
    <p:sldId id="423" r:id="rId5"/>
    <p:sldId id="432" r:id="rId6"/>
    <p:sldId id="392" r:id="rId7"/>
    <p:sldId id="424" r:id="rId8"/>
    <p:sldId id="425" r:id="rId9"/>
    <p:sldId id="426" r:id="rId10"/>
    <p:sldId id="427" r:id="rId11"/>
    <p:sldId id="431" r:id="rId12"/>
    <p:sldId id="429" r:id="rId13"/>
    <p:sldId id="433" r:id="rId14"/>
    <p:sldId id="430" r:id="rId15"/>
    <p:sldId id="360" r:id="rId16"/>
    <p:sldId id="421" r:id="rId17"/>
    <p:sldId id="434" r:id="rId18"/>
    <p:sldId id="261" r:id="rId19"/>
    <p:sldId id="373" r:id="rId20"/>
    <p:sldId id="389" r:id="rId21"/>
    <p:sldId id="312" r:id="rId22"/>
    <p:sldId id="391" r:id="rId23"/>
    <p:sldId id="414" r:id="rId24"/>
    <p:sldId id="415" r:id="rId25"/>
    <p:sldId id="277" r:id="rId26"/>
    <p:sldId id="278" r:id="rId27"/>
    <p:sldId id="315" r:id="rId28"/>
    <p:sldId id="420" r:id="rId29"/>
    <p:sldId id="380" r:id="rId30"/>
    <p:sldId id="422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36D"/>
    <a:srgbClr val="0087C9"/>
    <a:srgbClr val="007EBB"/>
    <a:srgbClr val="146C02"/>
    <a:srgbClr val="010101"/>
    <a:srgbClr val="1F156C"/>
    <a:srgbClr val="0AAECD"/>
    <a:srgbClr val="A70027"/>
    <a:srgbClr val="20EDE1"/>
    <a:srgbClr val="640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0" autoAdjust="0"/>
    <p:restoredTop sz="97723" autoAdjust="0"/>
  </p:normalViewPr>
  <p:slideViewPr>
    <p:cSldViewPr snapToGrid="0" snapToObjects="1">
      <p:cViewPr varScale="1">
        <p:scale>
          <a:sx n="146" d="100"/>
          <a:sy n="146" d="100"/>
        </p:scale>
        <p:origin x="51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26C77-0A0D-4E82-A923-7AE8D5CC8DFB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4F4-0FC8-4F5C-9CE6-C936E2889A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91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9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2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8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88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1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3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7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1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7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8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54E20-0420-AA45-9384-CD866F1CE510}" type="datetimeFigureOut">
              <a:rPr lang="en-US" smtClean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E6F9E-36DB-9142-AE3E-560E1981D7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3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wrealtyphoenix.com/agents/58426-Daniela-Virani/" TargetMode="External"/><Relationship Id="rId2" Type="http://schemas.openxmlformats.org/officeDocument/2006/relationships/image" Target="../media/image7.png&amp;ehk=PeO8hGgg2qA6ivLgayxmZw&amp;r=0&amp;pid=OfficeInsert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&amp;ehk=PeO8hGgg2qA6ivLgayxmZw&amp;r=0&amp;pid=OfficeInsert"/><Relationship Id="rId2" Type="http://schemas.openxmlformats.org/officeDocument/2006/relationships/image" Target="../media/image6.jpg&amp;ehk=jOalCvbvjsEzt8Eu2Q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71404" y="3310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C1DA2-863C-4276-9349-AED02485E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4"/>
            <a:ext cx="9144000" cy="51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FCB13-0787-438C-94D5-9CD9E989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" y="0"/>
            <a:ext cx="91067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58EBAE-52AD-4BEA-9FA4-06EB07100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"/>
            <a:ext cx="9144000" cy="51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iningbg.jpg"/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1" y="312616"/>
            <a:ext cx="3986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Upcoming Classes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528" y="1732991"/>
            <a:ext cx="4509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Tue, Feb 27th</a:t>
            </a:r>
            <a:endParaRPr lang="en-US" sz="1600" dirty="0"/>
          </a:p>
          <a:p>
            <a:r>
              <a:rPr lang="en-US" sz="1600" dirty="0"/>
              <a:t>New Agent Orientation		2pm</a:t>
            </a:r>
          </a:p>
          <a:p>
            <a:r>
              <a:rPr lang="en-US" sz="1600" dirty="0"/>
              <a:t>Contracts 101				3pm</a:t>
            </a:r>
          </a:p>
          <a:p>
            <a:r>
              <a:rPr lang="en-US" sz="1600" dirty="0"/>
              <a:t>How to Get Paid</a:t>
            </a:r>
          </a:p>
          <a:p>
            <a:r>
              <a:rPr lang="en-US" sz="1600" dirty="0"/>
              <a:t>	Greensheets &amp; SkySlope	4pm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A8E2E8-2488-4ABE-A2FB-321A1A8A7B5B}"/>
              </a:ext>
            </a:extLst>
          </p:cNvPr>
          <p:cNvSpPr txBox="1"/>
          <p:nvPr/>
        </p:nvSpPr>
        <p:spPr>
          <a:xfrm>
            <a:off x="5078002" y="1750038"/>
            <a:ext cx="3424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Fri, March 9th</a:t>
            </a:r>
            <a:endParaRPr lang="en-US" sz="1600" dirty="0"/>
          </a:p>
          <a:p>
            <a:r>
              <a:rPr lang="en-US" sz="1600" dirty="0"/>
              <a:t>New Agent Orientation		9am</a:t>
            </a:r>
          </a:p>
          <a:p>
            <a:r>
              <a:rPr lang="en-US" sz="1600" dirty="0"/>
              <a:t>How to Get Paid</a:t>
            </a:r>
          </a:p>
          <a:p>
            <a:r>
              <a:rPr lang="en-US" sz="1600" dirty="0"/>
              <a:t>	Greensheets &amp; SkySlope	10am</a:t>
            </a:r>
          </a:p>
          <a:p>
            <a:r>
              <a:rPr lang="en-US" sz="1600" dirty="0"/>
              <a:t>BoomTown				11am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586D2-1B72-47ED-BEBF-F107B7D79EDE}"/>
              </a:ext>
            </a:extLst>
          </p:cNvPr>
          <p:cNvSpPr txBox="1"/>
          <p:nvPr/>
        </p:nvSpPr>
        <p:spPr>
          <a:xfrm>
            <a:off x="-210096" y="4353293"/>
            <a:ext cx="516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Bring your laptop!</a:t>
            </a:r>
          </a:p>
        </p:txBody>
      </p:sp>
    </p:spTree>
    <p:extLst>
      <p:ext uri="{BB962C8B-B14F-4D97-AF65-F5344CB8AC3E}">
        <p14:creationId xmlns:p14="http://schemas.microsoft.com/office/powerpoint/2010/main" val="38538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C5355-0456-4EAE-A144-A8B97E3C4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750"/>
          <a:stretch/>
        </p:blipFill>
        <p:spPr>
          <a:xfrm>
            <a:off x="0" y="111034"/>
            <a:ext cx="3310711" cy="4193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F8F3D8-8F45-4D6F-A97E-4FADEE1324B0}"/>
              </a:ext>
            </a:extLst>
          </p:cNvPr>
          <p:cNvSpPr txBox="1"/>
          <p:nvPr/>
        </p:nvSpPr>
        <p:spPr>
          <a:xfrm>
            <a:off x="1809206" y="182880"/>
            <a:ext cx="61591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latin typeface="Lucida Console" panose="020B0609040504020204" pitchFamily="49" charset="0"/>
                <a:cs typeface="Calibri" panose="020F0502020204030204" pitchFamily="34" charset="0"/>
              </a:rPr>
              <a:t>TITLE TIME</a:t>
            </a:r>
          </a:p>
          <a:p>
            <a:r>
              <a:rPr lang="en-US" sz="2000" dirty="0">
                <a:latin typeface="Lucida Console" panose="020B0609040504020204" pitchFamily="49" charset="0"/>
                <a:cs typeface="Calibri" panose="020F0502020204030204" pitchFamily="34" charset="0"/>
              </a:rPr>
              <a:t>WITH FIDELITY, MAGNUS AND GRAND CANYON</a:t>
            </a:r>
          </a:p>
        </p:txBody>
      </p:sp>
    </p:spTree>
    <p:extLst>
      <p:ext uri="{BB962C8B-B14F-4D97-AF65-F5344CB8AC3E}">
        <p14:creationId xmlns:p14="http://schemas.microsoft.com/office/powerpoint/2010/main" val="17827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A700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7002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56" y="205979"/>
            <a:ext cx="8475587" cy="4606653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+mn-lt"/>
                <a:cs typeface="HelveticaNeue MediumCond"/>
              </a:rPr>
              <a:t>NEEDS</a:t>
            </a:r>
            <a:r>
              <a:rPr lang="en-US" sz="8800" dirty="0">
                <a:latin typeface="+mn-lt"/>
                <a:cs typeface="HelveticaNeue MediumCond"/>
              </a:rPr>
              <a:t> </a:t>
            </a:r>
            <a:r>
              <a:rPr lang="en-US" sz="8800" dirty="0">
                <a:solidFill>
                  <a:schemeClr val="bg1">
                    <a:lumMod val="75000"/>
                  </a:schemeClr>
                </a:solidFill>
                <a:latin typeface="+mn-lt"/>
                <a:cs typeface="HelveticaNeue MediumCond"/>
              </a:rPr>
              <a:t>&amp;</a:t>
            </a:r>
            <a:r>
              <a:rPr lang="en-US" sz="8800" dirty="0">
                <a:latin typeface="+mn-lt"/>
                <a:cs typeface="HelveticaNeue MediumCond"/>
              </a:rPr>
              <a:t> </a:t>
            </a:r>
            <a:r>
              <a:rPr lang="en-US" sz="8800" dirty="0">
                <a:solidFill>
                  <a:srgbClr val="A70027"/>
                </a:solidFill>
                <a:latin typeface="+mn-lt"/>
                <a:cs typeface="HelveticaNeue MediumCond"/>
              </a:rPr>
              <a:t>WANTS</a:t>
            </a:r>
          </a:p>
        </p:txBody>
      </p:sp>
    </p:spTree>
    <p:extLst>
      <p:ext uri="{BB962C8B-B14F-4D97-AF65-F5344CB8AC3E}">
        <p14:creationId xmlns:p14="http://schemas.microsoft.com/office/powerpoint/2010/main" val="41251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3BB258-A27D-4846-A1FC-5F4BF3851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525" y="0"/>
            <a:ext cx="4092949" cy="2517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98400B-286D-444C-9783-615074D20844}"/>
              </a:ext>
            </a:extLst>
          </p:cNvPr>
          <p:cNvSpPr txBox="1"/>
          <p:nvPr/>
        </p:nvSpPr>
        <p:spPr>
          <a:xfrm>
            <a:off x="625287" y="2517784"/>
            <a:ext cx="78934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u="sng" dirty="0">
                <a:solidFill>
                  <a:srgbClr val="0087C9"/>
                </a:solidFill>
              </a:rPr>
              <a:t>THE 2017 BEST IN REAL ESTATE AWARDS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87C9"/>
                </a:solidFill>
              </a:rPr>
              <a:t>Brett Tanner </a:t>
            </a:r>
            <a:r>
              <a:rPr lang="en-US" dirty="0">
                <a:solidFill>
                  <a:srgbClr val="0087C9"/>
                </a:solidFill>
              </a:rPr>
              <a:t>- Top Producing REALTOR Recipient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87C9"/>
                </a:solidFill>
              </a:rPr>
              <a:t>Keller Williams Realty Phoenix</a:t>
            </a:r>
            <a:r>
              <a:rPr lang="en-US" dirty="0">
                <a:solidFill>
                  <a:srgbClr val="0087C9"/>
                </a:solidFill>
              </a:rPr>
              <a:t> - Top Producing Brokerage </a:t>
            </a:r>
          </a:p>
          <a:p>
            <a:pPr algn="ctr"/>
            <a:r>
              <a:rPr lang="en-US" sz="1500" dirty="0">
                <a:solidFill>
                  <a:srgbClr val="0087C9"/>
                </a:solidFill>
              </a:rPr>
              <a:t>(100-250 REALTOR category)</a:t>
            </a:r>
          </a:p>
          <a:p>
            <a:pPr algn="ctr"/>
            <a:endParaRPr lang="en-US" dirty="0">
              <a:solidFill>
                <a:srgbClr val="0087C9"/>
              </a:solidFill>
            </a:endParaRPr>
          </a:p>
          <a:p>
            <a:pPr algn="ctr"/>
            <a:r>
              <a:rPr lang="en-US" sz="2500" b="1" dirty="0">
                <a:solidFill>
                  <a:srgbClr val="007EBB"/>
                </a:solidFill>
                <a:latin typeface="+mj-lt"/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5582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anslide.jpg">
            <a:extLst>
              <a:ext uri="{FF2B5EF4-FFF2-40B4-BE49-F238E27FC236}">
                <a16:creationId xmlns:a16="http://schemas.microsoft.com/office/drawing/2014/main" id="{19FBEBAF-3883-484B-BFEA-11BD88299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042526" y="1985210"/>
            <a:ext cx="2927685" cy="292768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9600" dirty="0">
                <a:solidFill>
                  <a:srgbClr val="FF0000"/>
                </a:solidFill>
                <a:latin typeface="+mn-lt"/>
                <a:cs typeface="Helvetica Neue UltraLight"/>
              </a:rPr>
              <a:t>WELCOME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8324" y="932447"/>
            <a:ext cx="6611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85000"/>
                  </a:schemeClr>
                </a:solidFill>
                <a:cs typeface="HelveticaNeue MediumCond"/>
              </a:rPr>
              <a:t>OUR NEW ASSOCIATES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5915" y="1855777"/>
            <a:ext cx="2567366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Joshua Brewer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Kyle Duane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Jesse Heimann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Robert Lorenz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Patrick Madrid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Maria Mutamiri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Ryan Rush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Pedro Soqui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Brett Zieske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4017" y="1786375"/>
            <a:ext cx="148470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  <a:cs typeface="Helvetica Neue Black Condensed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641684" y="19852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wcare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10" y="230855"/>
            <a:ext cx="3150928" cy="1501942"/>
          </a:xfrm>
          <a:prstGeom prst="rect">
            <a:avLst/>
          </a:prstGeom>
        </p:spPr>
      </p:pic>
      <p:pic>
        <p:nvPicPr>
          <p:cNvPr id="7" name="Picture 6" descr="fundraisingdonationsgra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4" y="4629777"/>
            <a:ext cx="7366000" cy="513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5626" y="3997960"/>
            <a:ext cx="585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KW Cares is a 501(c)(3) public charity created to support Keller Williams</a:t>
            </a:r>
          </a:p>
          <a:p>
            <a:pPr algn="ctr"/>
            <a:r>
              <a:rPr lang="en-US" sz="1400" dirty="0"/>
              <a:t>associates and their families with hardship as a result of a sudden emergency.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2545" y="2167226"/>
            <a:ext cx="3958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atin typeface="Helvetica Neue Thin"/>
                <a:cs typeface="Helvetica Neue Thin"/>
              </a:rPr>
              <a:t>$1,172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8404" y="1937946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/>
                <a:cs typeface="Helvetica Neue Thin"/>
              </a:rPr>
              <a:t>Amount Given Year To Date</a:t>
            </a:r>
          </a:p>
        </p:txBody>
      </p:sp>
    </p:spTree>
    <p:extLst>
      <p:ext uri="{BB962C8B-B14F-4D97-AF65-F5344CB8AC3E}">
        <p14:creationId xmlns:p14="http://schemas.microsoft.com/office/powerpoint/2010/main" val="40946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48211" y="36796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lunchspons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9805" y="2270990"/>
            <a:ext cx="3955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Yvette Myer</a:t>
            </a:r>
          </a:p>
          <a:p>
            <a:pPr algn="ctr"/>
            <a:r>
              <a:rPr lang="en-US" sz="2400" dirty="0"/>
              <a:t>Old Republic Home Protection</a:t>
            </a:r>
          </a:p>
        </p:txBody>
      </p:sp>
    </p:spTree>
    <p:extLst>
      <p:ext uri="{BB962C8B-B14F-4D97-AF65-F5344CB8AC3E}">
        <p14:creationId xmlns:p14="http://schemas.microsoft.com/office/powerpoint/2010/main" val="16091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fitsh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8374" y="2983005"/>
            <a:ext cx="5168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/>
              <a:t>$8,404.98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1986" y="2651100"/>
            <a:ext cx="37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/>
                <a:cs typeface="Helvetica Neue Thin"/>
              </a:rPr>
              <a:t>Amount Of Profit Shared Year To Date</a:t>
            </a:r>
          </a:p>
        </p:txBody>
      </p:sp>
    </p:spTree>
    <p:extLst>
      <p:ext uri="{BB962C8B-B14F-4D97-AF65-F5344CB8AC3E}">
        <p14:creationId xmlns:p14="http://schemas.microsoft.com/office/powerpoint/2010/main" val="4058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stingclo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128" y="2700629"/>
            <a:ext cx="3004871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Kendra Russell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075" y="2073836"/>
            <a:ext cx="2807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FIRST LISTING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2248" y="2700629"/>
            <a:ext cx="3004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Amy Ledbetter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Jeremy Rodriguez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Kristi Ann Adams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Nicholas Kibby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Rob Swanson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Timothy Copley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2195" y="2073836"/>
            <a:ext cx="300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FIRST CLOSING</a:t>
            </a:r>
          </a:p>
        </p:txBody>
      </p:sp>
    </p:spTree>
    <p:extLst>
      <p:ext uri="{BB962C8B-B14F-4D97-AF65-F5344CB8AC3E}">
        <p14:creationId xmlns:p14="http://schemas.microsoft.com/office/powerpoint/2010/main" val="22402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6059" y="1835977"/>
            <a:ext cx="36637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Emily Duarte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Isaac Kahn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Alex Mogo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Jose Torres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829" y="5819"/>
            <a:ext cx="82411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cs typeface="HelveticaNeue MediumCond"/>
              </a:rPr>
              <a:t>Associates Who Capped</a:t>
            </a:r>
          </a:p>
        </p:txBody>
      </p:sp>
      <p:sp>
        <p:nvSpPr>
          <p:cNvPr id="6" name="Oval 5"/>
          <p:cNvSpPr/>
          <p:nvPr/>
        </p:nvSpPr>
        <p:spPr>
          <a:xfrm>
            <a:off x="6428169" y="1850024"/>
            <a:ext cx="1992893" cy="199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72022" y="2261541"/>
            <a:ext cx="2085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26776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cognitionhomerunsclosedvolu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meruns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277"/>
            <a:ext cx="8229600" cy="85725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n-lt"/>
                <a:cs typeface="Helvetica Neue Thin"/>
              </a:rPr>
              <a:t>Homeruns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795095"/>
            <a:ext cx="8513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cs typeface="HelveticaNeue MediumCond"/>
              </a:rPr>
              <a:t>1 listing taken, 1 contract written, and 1 contract closed in 1 month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6497" y="1284963"/>
            <a:ext cx="1990322" cy="371688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Amy Ledbetter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Angela Larson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Brett Tanner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Brian Gubernick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Carin Nguyen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Carlie Back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62797" y="1284963"/>
            <a:ext cx="2225419" cy="371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Carlie Goulet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Cody Goodman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Cristen Corupe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Debbie Hayes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Emily Duarte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Eric Avdee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664676" y="1284962"/>
            <a:ext cx="2225419" cy="37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Frank Vasquez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Fred Weaver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Geoffrey Jablonski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Jackie Nedin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James Sanson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Josh Asanovich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785315" y="1284963"/>
            <a:ext cx="2225419" cy="371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Kelly Henderson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Kerry Loeding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Mike Menefee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Samantha Allen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HelveticaNeue MediumCond"/>
            </a:endParaRPr>
          </a:p>
        </p:txBody>
      </p:sp>
    </p:spTree>
    <p:extLst>
      <p:ext uri="{BB962C8B-B14F-4D97-AF65-F5344CB8AC3E}">
        <p14:creationId xmlns:p14="http://schemas.microsoft.com/office/powerpoint/2010/main" val="18785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  <a:cs typeface="Helvetica Neue Thin"/>
              </a:rPr>
              <a:t>Closed Volume: </a:t>
            </a:r>
            <a:r>
              <a:rPr lang="en-US" dirty="0">
                <a:latin typeface="+mn-lt"/>
                <a:cs typeface="Helvetica Neue Thin"/>
              </a:rPr>
              <a:t>Top Agents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912704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6A6A6"/>
                </a:solidFill>
                <a:cs typeface="HelveticaNeue MediumCond"/>
              </a:rPr>
              <a:t>Jan 2018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94185"/>
            <a:ext cx="8229600" cy="341743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600" dirty="0"/>
              <a:t>Will Carter						$1,701,500</a:t>
            </a:r>
          </a:p>
          <a:p>
            <a:pPr marL="0" lvl="0" indent="0">
              <a:buNone/>
            </a:pPr>
            <a:r>
              <a:rPr lang="en-US" sz="1600" dirty="0"/>
              <a:t>Angela Larson					$1,612,495</a:t>
            </a:r>
          </a:p>
          <a:p>
            <a:pPr marL="0" lvl="0" indent="0">
              <a:buNone/>
            </a:pPr>
            <a:r>
              <a:rPr lang="en-US" sz="1600" dirty="0"/>
              <a:t>Mike Menefee					$1,342,650</a:t>
            </a:r>
          </a:p>
          <a:p>
            <a:pPr marL="0" lvl="0" indent="0">
              <a:buNone/>
            </a:pPr>
            <a:r>
              <a:rPr lang="en-US" sz="1600" dirty="0"/>
              <a:t>Marvin Green					$972,804</a:t>
            </a:r>
          </a:p>
          <a:p>
            <a:pPr marL="0" lvl="0" indent="0">
              <a:buNone/>
            </a:pPr>
            <a:r>
              <a:rPr lang="en-US" sz="1600" dirty="0"/>
              <a:t>Chris Illgen						$925,400</a:t>
            </a:r>
          </a:p>
          <a:p>
            <a:pPr marL="0" lvl="0" indent="0">
              <a:buNone/>
            </a:pPr>
            <a:r>
              <a:rPr lang="en-US" sz="1600" dirty="0"/>
              <a:t>Kimberly Elias					$858,000</a:t>
            </a:r>
          </a:p>
          <a:p>
            <a:pPr marL="0" lvl="0" indent="0">
              <a:buNone/>
            </a:pPr>
            <a:r>
              <a:rPr lang="en-US" sz="1600" dirty="0"/>
              <a:t>Andrea Juarez					$624,500</a:t>
            </a:r>
          </a:p>
          <a:p>
            <a:pPr marL="0" lvl="0" indent="0">
              <a:buNone/>
            </a:pPr>
            <a:r>
              <a:rPr lang="en-US" sz="1600" dirty="0"/>
              <a:t>Amy Ledbetter					$609,950</a:t>
            </a:r>
          </a:p>
          <a:p>
            <a:pPr marL="0" lvl="0" indent="0">
              <a:buNone/>
            </a:pPr>
            <a:r>
              <a:rPr lang="en-US" sz="1600" dirty="0"/>
              <a:t>Debbie Hayes					$594,900</a:t>
            </a:r>
          </a:p>
          <a:p>
            <a:pPr marL="0" lvl="0" indent="0">
              <a:buNone/>
            </a:pPr>
            <a:r>
              <a:rPr lang="en-US" sz="1600" dirty="0"/>
              <a:t>Duane Louton					$569,900</a:t>
            </a:r>
          </a:p>
        </p:txBody>
      </p:sp>
    </p:spTree>
    <p:extLst>
      <p:ext uri="{BB962C8B-B14F-4D97-AF65-F5344CB8AC3E}">
        <p14:creationId xmlns:p14="http://schemas.microsoft.com/office/powerpoint/2010/main" val="39714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  <a:cs typeface="Helvetica Neue Thin"/>
              </a:rPr>
              <a:t>Closed Volume: </a:t>
            </a:r>
            <a:r>
              <a:rPr lang="en-US" dirty="0">
                <a:latin typeface="+mn-lt"/>
                <a:cs typeface="Helvetica Neue Thin"/>
              </a:rPr>
              <a:t>Top Teams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912704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cs typeface="HelveticaNeue MediumCond"/>
              </a:rPr>
              <a:t>Jan 2018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594185"/>
            <a:ext cx="8229600" cy="259013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/>
              <a:t>The Torres Group			$816,500</a:t>
            </a:r>
          </a:p>
          <a:p>
            <a:pPr marL="0" lvl="0" indent="0">
              <a:buNone/>
            </a:pPr>
            <a:r>
              <a:rPr lang="en-US" sz="2400" dirty="0"/>
              <a:t>The Devor Team			$639,340</a:t>
            </a:r>
          </a:p>
        </p:txBody>
      </p:sp>
    </p:spTree>
    <p:extLst>
      <p:ext uri="{BB962C8B-B14F-4D97-AF65-F5344CB8AC3E}">
        <p14:creationId xmlns:p14="http://schemas.microsoft.com/office/powerpoint/2010/main" val="40512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  <a:cs typeface="Helvetica Neue Thin"/>
              </a:rPr>
              <a:t>Closed Volume: </a:t>
            </a:r>
            <a:r>
              <a:rPr lang="en-US" dirty="0">
                <a:latin typeface="+mn-lt"/>
                <a:cs typeface="Helvetica Neue Thin"/>
              </a:rPr>
              <a:t>Top Groups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912704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cs typeface="HelveticaNeue MediumCond"/>
              </a:rPr>
              <a:t>Jan 2018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594185"/>
            <a:ext cx="8229600" cy="3308684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r>
              <a:rPr lang="en-US" dirty="0"/>
              <a:t>Lux Home Group						$4,101,915</a:t>
            </a:r>
          </a:p>
          <a:p>
            <a:pPr marL="0" lvl="0" indent="0">
              <a:buNone/>
            </a:pPr>
            <a:r>
              <a:rPr lang="en-US" dirty="0"/>
              <a:t>Carin Nguyen Team					$3,562,335</a:t>
            </a:r>
          </a:p>
          <a:p>
            <a:pPr marL="0" lvl="0" indent="0">
              <a:buNone/>
            </a:pPr>
            <a:r>
              <a:rPr lang="en-US" dirty="0"/>
              <a:t>Homehelper Consultants				$1,974,330</a:t>
            </a:r>
          </a:p>
          <a:p>
            <a:pPr marL="0" lvl="0" indent="0">
              <a:buNone/>
            </a:pPr>
            <a:r>
              <a:rPr lang="en-US" dirty="0"/>
              <a:t>Brett Tanner Home Selling Team		$1,886,920</a:t>
            </a:r>
          </a:p>
          <a:p>
            <a:pPr marL="0" lvl="0" indent="0">
              <a:buNone/>
            </a:pPr>
            <a:r>
              <a:rPr lang="en-US" dirty="0"/>
              <a:t>The Valley Group						$1,789,340</a:t>
            </a:r>
          </a:p>
          <a:p>
            <a:pPr marL="0" lvl="0" indent="0">
              <a:buNone/>
            </a:pPr>
            <a:r>
              <a:rPr lang="en-US" dirty="0"/>
              <a:t>The Steve Horn Team					$1,706,050</a:t>
            </a:r>
          </a:p>
          <a:p>
            <a:pPr marL="0" lvl="0" indent="0">
              <a:buNone/>
            </a:pPr>
            <a:r>
              <a:rPr lang="en-US" dirty="0"/>
              <a:t>Movement Home Team				$1,604,800</a:t>
            </a:r>
          </a:p>
          <a:p>
            <a:pPr marL="0" lvl="0" indent="0">
              <a:buNone/>
            </a:pPr>
            <a:r>
              <a:rPr lang="en-US" dirty="0"/>
              <a:t>Real Estate Rock Stars					$1,603,950</a:t>
            </a:r>
          </a:p>
          <a:p>
            <a:pPr marL="0" lvl="0" indent="0">
              <a:buNone/>
            </a:pPr>
            <a:r>
              <a:rPr lang="en-US" dirty="0"/>
              <a:t>Smart Concept Realty Group			$1,397,000</a:t>
            </a:r>
          </a:p>
          <a:p>
            <a:pPr marL="0" lvl="0" indent="0">
              <a:buNone/>
            </a:pPr>
            <a:r>
              <a:rPr lang="en-US" dirty="0"/>
              <a:t>The Carlie Back Team					$1,326,000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73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30C1-FA23-6542-AD01-065CADB1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KWRP VS ARMLS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249DE-2C7A-7B42-A42C-2C7B99EEF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485" y="1650522"/>
            <a:ext cx="2779486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</a:rPr>
              <a:t>C A T E G O R 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Producing Agents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Closed Production – List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Closed Production – Sell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Closed Production - Total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3C7260-45F5-4C49-AA09-951EEED91917}"/>
              </a:ext>
            </a:extLst>
          </p:cNvPr>
          <p:cNvSpPr txBox="1">
            <a:spLocks/>
          </p:cNvSpPr>
          <p:nvPr/>
        </p:nvSpPr>
        <p:spPr>
          <a:xfrm>
            <a:off x="5018314" y="1645987"/>
            <a:ext cx="1342571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K W R P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000" dirty="0"/>
              <a:t>20.78%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000" dirty="0"/>
              <a:t>15.3%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000" dirty="0"/>
              <a:t>25.27%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000" dirty="0"/>
              <a:t>20.06%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ADEBAC-2531-E549-89C9-65E23BFC52B4}"/>
              </a:ext>
            </a:extLst>
          </p:cNvPr>
          <p:cNvSpPr txBox="1">
            <a:spLocks/>
          </p:cNvSpPr>
          <p:nvPr/>
        </p:nvSpPr>
        <p:spPr>
          <a:xfrm>
            <a:off x="6585856" y="1645987"/>
            <a:ext cx="1342571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A R M L S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000" dirty="0"/>
              <a:t>-9.99%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000" dirty="0"/>
              <a:t>-11.9%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000" dirty="0"/>
              <a:t>-11.99%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000" dirty="0"/>
              <a:t>-11.99%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1C834-EEA3-3842-BC5B-5978A6760D67}"/>
              </a:ext>
            </a:extLst>
          </p:cNvPr>
          <p:cNvSpPr txBox="1"/>
          <p:nvPr/>
        </p:nvSpPr>
        <p:spPr>
          <a:xfrm>
            <a:off x="3392414" y="936171"/>
            <a:ext cx="235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MONTH OVER MONTH</a:t>
            </a:r>
          </a:p>
        </p:txBody>
      </p:sp>
    </p:spTree>
    <p:extLst>
      <p:ext uri="{BB962C8B-B14F-4D97-AF65-F5344CB8AC3E}">
        <p14:creationId xmlns:p14="http://schemas.microsoft.com/office/powerpoint/2010/main" val="27688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ritaw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+mn-lt"/>
                <a:cs typeface="Helvetica Neue Thin"/>
              </a:rPr>
              <a:t>Monthly Spirit Award</a:t>
            </a:r>
          </a:p>
        </p:txBody>
      </p:sp>
    </p:spTree>
    <p:extLst>
      <p:ext uri="{BB962C8B-B14F-4D97-AF65-F5344CB8AC3E}">
        <p14:creationId xmlns:p14="http://schemas.microsoft.com/office/powerpoint/2010/main" val="41148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urpartn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9270" y="1456055"/>
            <a:ext cx="69211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Old Republic Home Protection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2-10 Home Buyers Warranty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Fidelity Home Warranty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Fairway with Bookspan Baker Team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Liberty Inspections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Fidelity National Title Agency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Magnus Title ETA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Grand Canyon Title Agency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534737" y="1564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ritaw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+mn-lt"/>
                <a:cs typeface="Helvetica Neue Thin"/>
              </a:rPr>
              <a:t>Monthly Spirit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49184-40E3-45E0-A71B-3C4686A4FAF5}"/>
              </a:ext>
            </a:extLst>
          </p:cNvPr>
          <p:cNvSpPr txBox="1"/>
          <p:nvPr/>
        </p:nvSpPr>
        <p:spPr>
          <a:xfrm>
            <a:off x="5675811" y="1110343"/>
            <a:ext cx="32265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Dina </a:t>
            </a:r>
            <a:r>
              <a:rPr lang="en-US" sz="2500" dirty="0" err="1">
                <a:solidFill>
                  <a:schemeClr val="bg1"/>
                </a:solidFill>
              </a:rPr>
              <a:t>Bedak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C43A1-74C2-4F5A-9B8D-91F6C3423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4"/>
            <a:ext cx="9144000" cy="51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52FEE-753D-4C93-8578-5B00BC42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0D1ABB-2788-4A62-92DC-0157AE6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4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B553E-BDA6-4EC8-BE62-F94563612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t="11439" b="14391"/>
          <a:stretch/>
        </p:blipFill>
        <p:spPr>
          <a:xfrm>
            <a:off x="6429375" y="4381500"/>
            <a:ext cx="25812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FBE1A-8596-4EF7-B334-87BC58D72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4"/>
          <a:stretch/>
        </p:blipFill>
        <p:spPr>
          <a:xfrm>
            <a:off x="0" y="6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5734C-D372-41CA-B1A9-105473E00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9" b="2759"/>
          <a:stretch/>
        </p:blipFill>
        <p:spPr>
          <a:xfrm>
            <a:off x="1049482" y="0"/>
            <a:ext cx="7045037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9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9D7C8-9BCA-42F6-987D-0CAF26CA2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5"/>
          <a:stretch/>
        </p:blipFill>
        <p:spPr>
          <a:xfrm>
            <a:off x="1954210" y="5314"/>
            <a:ext cx="5235580" cy="51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16090</TotalTime>
  <Words>332</Words>
  <Application>Microsoft Office PowerPoint</Application>
  <PresentationFormat>On-screen Show (16:9)</PresentationFormat>
  <Paragraphs>136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Helvetica Neue Black Condensed</vt:lpstr>
      <vt:lpstr>Helvetica Neue Thin</vt:lpstr>
      <vt:lpstr>Helvetica Neue UltraLight</vt:lpstr>
      <vt:lpstr>HelveticaNeue MediumCond</vt:lpstr>
      <vt:lpstr>Lucida Console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NEEDS &amp; WANTS</vt:lpstr>
      <vt:lpstr>PowerPoint Presentation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Homeruns</vt:lpstr>
      <vt:lpstr>Closed Volume: Top Agents</vt:lpstr>
      <vt:lpstr>Closed Volume: Top Teams</vt:lpstr>
      <vt:lpstr>Closed Volume: Top Groups</vt:lpstr>
      <vt:lpstr>KWRP VS ARMLS</vt:lpstr>
      <vt:lpstr>Monthly Spirit Award</vt:lpstr>
      <vt:lpstr>Monthly Spirit Award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Oscar Martinez</dc:creator>
  <cp:lastModifiedBy>Agent Services</cp:lastModifiedBy>
  <cp:revision>882</cp:revision>
  <cp:lastPrinted>2015-10-15T18:04:56Z</cp:lastPrinted>
  <dcterms:created xsi:type="dcterms:W3CDTF">2015-10-14T02:26:34Z</dcterms:created>
  <dcterms:modified xsi:type="dcterms:W3CDTF">2018-02-23T17:47:21Z</dcterms:modified>
</cp:coreProperties>
</file>