
<file path=[Content_Types].xml><?xml version="1.0" encoding="utf-8"?>
<Types xmlns="http://schemas.openxmlformats.org/package/2006/content-types">
  <Default Extension="png" ContentType="image/png"/>
  <Default Extension="jpg&amp;ehk=jOalCvbvjsEzt8Eu2Q" ContentType="image/jpeg"/>
  <Default Extension="jpeg" ContentType="image/jpeg"/>
  <Default Extension="rels" ContentType="application/vnd.openxmlformats-package.relationships+xml"/>
  <Default Extension="xml" ContentType="application/xml"/>
  <Default Extension="png&amp;ehk=PeO8hGgg2qA6ivLgayxmZw&amp;r=0&amp;pid=OfficeInsert" ContentType="image/png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8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936D"/>
    <a:srgbClr val="A70027"/>
    <a:srgbClr val="146C02"/>
    <a:srgbClr val="010101"/>
    <a:srgbClr val="1F156C"/>
    <a:srgbClr val="0AAECD"/>
    <a:srgbClr val="20EDE1"/>
    <a:srgbClr val="64007A"/>
    <a:srgbClr val="46300F"/>
    <a:srgbClr val="129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0" autoAdjust="0"/>
    <p:restoredTop sz="97723" autoAdjust="0"/>
  </p:normalViewPr>
  <p:slideViewPr>
    <p:cSldViewPr snapToGrid="0" snapToObjects="1">
      <p:cViewPr varScale="1">
        <p:scale>
          <a:sx n="146" d="100"/>
          <a:sy n="146" d="100"/>
        </p:scale>
        <p:origin x="516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98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24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8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4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19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3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76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15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70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4E20-0420-AA45-9384-CD866F1CE51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89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54E20-0420-AA45-9384-CD866F1CE510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E6F9E-36DB-9142-AE3E-560E1981D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3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&amp;ehk=PeO8hGgg2qA6ivLgayxmZw&amp;r=0&amp;pid=OfficeInsert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hyperlink" Target="https://hangouts.googl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youtu.be/Kf0EcU4shWY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&amp;ehk=PeO8hGgg2qA6ivLgayxmZw&amp;r=0&amp;pid=OfficeInsert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&amp;ehk=PeO8hGgg2qA6ivLgayxmZw&amp;r=0&amp;pid=OfficeInsert"/><Relationship Id="rId2" Type="http://schemas.openxmlformats.org/officeDocument/2006/relationships/image" Target="../media/image4.jpg&amp;ehk=jOalCvbvjsEzt8Eu2Q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&amp;ehk=PeO8hGgg2qA6ivLgayxmZw&amp;r=0&amp;pid=OfficeInsert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71404" y="33108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40D72E-952D-3042-B08A-EF559210D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7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iningbg.jpg"/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1" y="312616"/>
            <a:ext cx="3986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Upcoming Classes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5528" y="1732991"/>
            <a:ext cx="4509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Tue, March 27th</a:t>
            </a:r>
            <a:endParaRPr lang="en-US" sz="1600" dirty="0"/>
          </a:p>
          <a:p>
            <a:r>
              <a:rPr lang="en-US" sz="1600" dirty="0"/>
              <a:t>New Agent Orientation		2pm</a:t>
            </a:r>
          </a:p>
          <a:p>
            <a:r>
              <a:rPr lang="en-US" sz="1600" dirty="0"/>
              <a:t>Contracts 101				3pm</a:t>
            </a:r>
          </a:p>
          <a:p>
            <a:r>
              <a:rPr lang="en-US" sz="1600" dirty="0"/>
              <a:t>How to Get Paid</a:t>
            </a:r>
          </a:p>
          <a:p>
            <a:r>
              <a:rPr lang="en-US" sz="1600" dirty="0"/>
              <a:t>	Greensheets &amp; SkySlope	4pm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A8E2E8-2488-4ABE-A2FB-321A1A8A7B5B}"/>
              </a:ext>
            </a:extLst>
          </p:cNvPr>
          <p:cNvSpPr txBox="1"/>
          <p:nvPr/>
        </p:nvSpPr>
        <p:spPr>
          <a:xfrm>
            <a:off x="5078002" y="1750038"/>
            <a:ext cx="34243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Fri, April 13th</a:t>
            </a:r>
            <a:endParaRPr lang="en-US" sz="1600" dirty="0"/>
          </a:p>
          <a:p>
            <a:r>
              <a:rPr lang="en-US" sz="1600" dirty="0"/>
              <a:t>How to Get Paid</a:t>
            </a:r>
          </a:p>
          <a:p>
            <a:r>
              <a:rPr lang="en-US" sz="1600" dirty="0"/>
              <a:t>	Greensheets &amp; SkySlope	9am</a:t>
            </a:r>
          </a:p>
          <a:p>
            <a:r>
              <a:rPr lang="en-US" sz="1600" dirty="0"/>
              <a:t>New Agent Orientation		10am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9586D2-1B72-47ED-BEBF-F107B7D79EDE}"/>
              </a:ext>
            </a:extLst>
          </p:cNvPr>
          <p:cNvSpPr txBox="1"/>
          <p:nvPr/>
        </p:nvSpPr>
        <p:spPr>
          <a:xfrm>
            <a:off x="-210096" y="4353293"/>
            <a:ext cx="5168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Bring your laptop!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4393EB-96BD-4706-82AE-DC9C765F44A2}"/>
              </a:ext>
            </a:extLst>
          </p:cNvPr>
          <p:cNvSpPr txBox="1"/>
          <p:nvPr/>
        </p:nvSpPr>
        <p:spPr>
          <a:xfrm>
            <a:off x="5078002" y="3056430"/>
            <a:ext cx="3424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Fri, April 20th</a:t>
            </a:r>
            <a:endParaRPr lang="en-US" sz="1600" dirty="0"/>
          </a:p>
          <a:p>
            <a:r>
              <a:rPr lang="en-US" sz="1600" dirty="0" err="1"/>
              <a:t>BoomTown</a:t>
            </a:r>
            <a:r>
              <a:rPr lang="en-US" sz="1600" dirty="0"/>
              <a:t>				11am</a:t>
            </a:r>
          </a:p>
        </p:txBody>
      </p:sp>
    </p:spTree>
    <p:extLst>
      <p:ext uri="{BB962C8B-B14F-4D97-AF65-F5344CB8AC3E}">
        <p14:creationId xmlns:p14="http://schemas.microsoft.com/office/powerpoint/2010/main" val="385384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0EEEA7-1178-406C-BE03-B16361C5D74F}"/>
              </a:ext>
            </a:extLst>
          </p:cNvPr>
          <p:cNvSpPr txBox="1"/>
          <p:nvPr/>
        </p:nvSpPr>
        <p:spPr>
          <a:xfrm>
            <a:off x="2098406" y="371844"/>
            <a:ext cx="4947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C52233"/>
                </a:solidFill>
                <a:latin typeface="Arial Nova Light" panose="020B0304020202020204" pitchFamily="34" charset="0"/>
                <a:cs typeface="Arial Nova Light" panose="020B0304020202020204" pitchFamily="34" charset="0"/>
              </a:rPr>
              <a:t>KWRP Culture Committee Endorsed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BF658E-B10E-4C32-B104-8B1AAC791577}"/>
              </a:ext>
            </a:extLst>
          </p:cNvPr>
          <p:cNvSpPr txBox="1"/>
          <p:nvPr/>
        </p:nvSpPr>
        <p:spPr>
          <a:xfrm>
            <a:off x="2736712" y="1371421"/>
            <a:ext cx="36705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  <a:cs typeface="Arial Nova Light" panose="020B0304020202020204" pitchFamily="34" charset="0"/>
              </a:rPr>
              <a:t>International Friendship Potluck</a:t>
            </a:r>
          </a:p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  <a:cs typeface="Arial Nova Light" panose="020B0304020202020204" pitchFamily="34" charset="0"/>
              </a:rPr>
              <a:t>Thu, March 22nd at 12pm</a:t>
            </a:r>
          </a:p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 Nova Light" panose="020B0304020202020204" pitchFamily="34" charset="0"/>
              <a:cs typeface="Arial Nova Light" panose="020B0304020202020204" pitchFamily="34" charset="0"/>
            </a:endParaRPr>
          </a:p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  <a:cs typeface="Arial Nova Light" panose="020B0304020202020204" pitchFamily="34" charset="0"/>
              </a:rPr>
              <a:t>Regional Spring Fling Picnic</a:t>
            </a:r>
          </a:p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  <a:cs typeface="Arial Nova Light" panose="020B0304020202020204" pitchFamily="34" charset="0"/>
              </a:rPr>
              <a:t>Sat, Mar 24</a:t>
            </a:r>
            <a:r>
              <a:rPr lang="en-US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  <a:cs typeface="Arial Nova Light" panose="020B0304020202020204" pitchFamily="34" charset="0"/>
              </a:rPr>
              <a:t>th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  <a:cs typeface="Arial Nova Light" panose="020B0304020202020204" pitchFamily="34" charset="0"/>
              </a:rPr>
              <a:t> at 2pm</a:t>
            </a:r>
          </a:p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 Nova Light" panose="020B0304020202020204" pitchFamily="34" charset="0"/>
              <a:cs typeface="Arial Nova Light" panose="020B0304020202020204" pitchFamily="34" charset="0"/>
            </a:endParaRPr>
          </a:p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  <a:cs typeface="Arial Nova Light" panose="020B0304020202020204" pitchFamily="34" charset="0"/>
              </a:rPr>
              <a:t>Agents Benefitting Children</a:t>
            </a:r>
          </a:p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  <a:cs typeface="Arial Nova Light" panose="020B0304020202020204" pitchFamily="34" charset="0"/>
              </a:rPr>
              <a:t>Friday, April 13</a:t>
            </a:r>
            <a:r>
              <a:rPr lang="en-US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Light" panose="020B0304020202020204" pitchFamily="34" charset="0"/>
                <a:cs typeface="Arial Nova Light" panose="020B0304020202020204" pitchFamily="34" charset="0"/>
              </a:rPr>
              <a:t>th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 Nova Light" panose="020B0304020202020204" pitchFamily="34" charset="0"/>
              <a:cs typeface="Arial Nova Light" panose="020B03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2D3663-339C-4273-8155-DC504E49A652}"/>
              </a:ext>
            </a:extLst>
          </p:cNvPr>
          <p:cNvSpPr txBox="1"/>
          <p:nvPr/>
        </p:nvSpPr>
        <p:spPr>
          <a:xfrm>
            <a:off x="4767294" y="4494657"/>
            <a:ext cx="4278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CA2335"/>
                </a:solidFill>
                <a:latin typeface="Arial Nova Light" panose="020B0304020202020204" pitchFamily="34" charset="0"/>
                <a:cs typeface="Arial Nova Light" panose="020B0304020202020204" pitchFamily="34" charset="0"/>
              </a:rPr>
              <a:t>Register for all of these events and more at phxkw.com/events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EA909D-9BAA-46DB-8711-2D43BF04BE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10" b="18829"/>
          <a:stretch/>
        </p:blipFill>
        <p:spPr>
          <a:xfrm>
            <a:off x="97971" y="4387461"/>
            <a:ext cx="2116183" cy="49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78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D3F427-29E8-402D-AC14-162088B5B0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151"/>
          <a:stretch/>
        </p:blipFill>
        <p:spPr>
          <a:xfrm>
            <a:off x="2" y="1"/>
            <a:ext cx="4371108" cy="2534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597FCC-3AFE-42E9-AC03-8600DA628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791"/>
          <a:stretch/>
        </p:blipFill>
        <p:spPr>
          <a:xfrm>
            <a:off x="4371109" y="1820392"/>
            <a:ext cx="4572693" cy="320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9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79D7C8-9BCA-42F6-987D-0CAF26CA2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5"/>
          <a:stretch/>
        </p:blipFill>
        <p:spPr>
          <a:xfrm>
            <a:off x="1954210" y="5314"/>
            <a:ext cx="5235580" cy="513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7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4C1DA2-863C-4276-9349-AED02485E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4"/>
            <a:ext cx="9144000" cy="512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3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bold keller williams">
            <a:hlinkClick r:id="rId2"/>
            <a:extLst>
              <a:ext uri="{FF2B5EF4-FFF2-40B4-BE49-F238E27FC236}">
                <a16:creationId xmlns:a16="http://schemas.microsoft.com/office/drawing/2014/main" id="{87FCC76A-9882-4B32-8E88-34766635E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0"/>
            <a:ext cx="66198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F8644B-76E8-42C4-8263-1913064C13E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67" y="102547"/>
            <a:ext cx="1623698" cy="5656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A8FEDE-682E-4B2A-99AC-541A88D1BC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8779" b="16992"/>
          <a:stretch/>
        </p:blipFill>
        <p:spPr>
          <a:xfrm>
            <a:off x="117567" y="4325762"/>
            <a:ext cx="2890442" cy="7151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717995-A4BE-4D0E-8873-8C42637B21C6}"/>
              </a:ext>
            </a:extLst>
          </p:cNvPr>
          <p:cNvSpPr txBox="1"/>
          <p:nvPr/>
        </p:nvSpPr>
        <p:spPr>
          <a:xfrm>
            <a:off x="2573383" y="3592286"/>
            <a:ext cx="35830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49196E"/>
                </a:solidFill>
                <a:latin typeface="Arial Nova Light" panose="020B0304020202020204" pitchFamily="34" charset="0"/>
                <a:cs typeface="Arial Nova Light" panose="020B0304020202020204" pitchFamily="34" charset="0"/>
              </a:rPr>
              <a:t>First Step: Wed, March 28th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1B8CCB-4ECC-4A2A-BCE0-0D37E70BF07C}"/>
              </a:ext>
            </a:extLst>
          </p:cNvPr>
          <p:cNvSpPr txBox="1"/>
          <p:nvPr/>
        </p:nvSpPr>
        <p:spPr>
          <a:xfrm>
            <a:off x="4364899" y="4733176"/>
            <a:ext cx="2497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9196E"/>
                </a:solidFill>
                <a:latin typeface="Arial Nova Light" panose="020B0304020202020204" pitchFamily="34" charset="0"/>
                <a:cs typeface="Arial Nova Light" panose="020B0304020202020204" pitchFamily="34" charset="0"/>
              </a:rPr>
              <a:t>Register at phxkw.com/events</a:t>
            </a:r>
          </a:p>
        </p:txBody>
      </p:sp>
    </p:spTree>
    <p:extLst>
      <p:ext uri="{BB962C8B-B14F-4D97-AF65-F5344CB8AC3E}">
        <p14:creationId xmlns:p14="http://schemas.microsoft.com/office/powerpoint/2010/main" val="2853985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C5355-0456-4EAE-A144-A8B97E3C4B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1750"/>
          <a:stretch/>
        </p:blipFill>
        <p:spPr>
          <a:xfrm>
            <a:off x="0" y="111034"/>
            <a:ext cx="3310711" cy="41931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F8F3D8-8F45-4D6F-A97E-4FADEE1324B0}"/>
              </a:ext>
            </a:extLst>
          </p:cNvPr>
          <p:cNvSpPr txBox="1"/>
          <p:nvPr/>
        </p:nvSpPr>
        <p:spPr>
          <a:xfrm>
            <a:off x="1809206" y="182880"/>
            <a:ext cx="61591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latin typeface="Lucida Console" panose="020B0609040504020204" pitchFamily="49" charset="0"/>
                <a:cs typeface="Calibri" panose="020F0502020204030204" pitchFamily="34" charset="0"/>
              </a:rPr>
              <a:t>TITLE TIME</a:t>
            </a:r>
          </a:p>
          <a:p>
            <a:r>
              <a:rPr lang="en-US" sz="2000" dirty="0">
                <a:latin typeface="Lucida Console" panose="020B0609040504020204" pitchFamily="49" charset="0"/>
                <a:cs typeface="Calibri" panose="020F0502020204030204" pitchFamily="34" charset="0"/>
              </a:rPr>
              <a:t>WITH FIDELITY, MAGNUS AND GRAND CANYON</a:t>
            </a:r>
          </a:p>
        </p:txBody>
      </p:sp>
    </p:spTree>
    <p:extLst>
      <p:ext uri="{BB962C8B-B14F-4D97-AF65-F5344CB8AC3E}">
        <p14:creationId xmlns:p14="http://schemas.microsoft.com/office/powerpoint/2010/main" val="17827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ytalks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9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042526" y="1985210"/>
            <a:ext cx="2927685" cy="292768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9600" dirty="0">
                <a:solidFill>
                  <a:srgbClr val="FF0000"/>
                </a:solidFill>
                <a:latin typeface="+mn-lt"/>
                <a:cs typeface="Helvetica Neue UltraLight"/>
              </a:rPr>
              <a:t>WELCOME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48324" y="932447"/>
            <a:ext cx="6611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85000"/>
                  </a:schemeClr>
                </a:solidFill>
                <a:cs typeface="HelveticaNeue MediumCond"/>
              </a:rPr>
              <a:t>OUR NEW ASSOCIATES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08086" y="1855777"/>
            <a:ext cx="196819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Jonathan </a:t>
            </a:r>
            <a:r>
              <a:rPr lang="en-US" sz="1400" dirty="0" err="1">
                <a:cs typeface="HelveticaNeue MediumCond"/>
              </a:rPr>
              <a:t>Benninger</a:t>
            </a:r>
            <a:endParaRPr lang="en-US" sz="1400" dirty="0">
              <a:cs typeface="HelveticaNeue MediumCond"/>
            </a:endParaRP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Mathew Bets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Lisa Bowen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Jerry </a:t>
            </a:r>
            <a:r>
              <a:rPr lang="en-US" sz="1400" dirty="0" err="1">
                <a:cs typeface="HelveticaNeue MediumCond"/>
              </a:rPr>
              <a:t>Brandvig</a:t>
            </a:r>
            <a:endParaRPr lang="en-US" sz="1400" dirty="0">
              <a:cs typeface="HelveticaNeue MediumCond"/>
            </a:endParaRP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Laney Crowley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Alicia Davis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Ronnie Edge Jr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Valerie Denise Falkner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Mitchell Hannah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Kimberly Lamb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33389" y="1786375"/>
            <a:ext cx="278473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>
                <a:solidFill>
                  <a:schemeClr val="bg1"/>
                </a:solidFill>
                <a:cs typeface="Helvetica Neue Black Condensed"/>
              </a:rPr>
              <a:t>19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641684" y="198521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1F0284-B486-1C4B-8BFE-BE0E048DEDB8}"/>
              </a:ext>
            </a:extLst>
          </p:cNvPr>
          <p:cNvSpPr/>
          <p:nvPr/>
        </p:nvSpPr>
        <p:spPr>
          <a:xfrm>
            <a:off x="2953304" y="1855777"/>
            <a:ext cx="1968199" cy="261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Nick Longmire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Deborah McLean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Stacie Mitchell-</a:t>
            </a:r>
            <a:r>
              <a:rPr lang="en-US" sz="1400" dirty="0" err="1">
                <a:cs typeface="HelveticaNeue MediumCond"/>
              </a:rPr>
              <a:t>Gweah</a:t>
            </a:r>
            <a:endParaRPr lang="en-US" sz="1400" dirty="0">
              <a:cs typeface="HelveticaNeue MediumCond"/>
            </a:endParaRPr>
          </a:p>
          <a:p>
            <a:pPr>
              <a:lnSpc>
                <a:spcPct val="130000"/>
              </a:lnSpc>
            </a:pPr>
            <a:r>
              <a:rPr lang="en-US" sz="1400" dirty="0" err="1">
                <a:cs typeface="HelveticaNeue MediumCond"/>
              </a:rPr>
              <a:t>Nir</a:t>
            </a:r>
            <a:r>
              <a:rPr lang="en-US" sz="1400" dirty="0">
                <a:cs typeface="HelveticaNeue MediumCond"/>
              </a:rPr>
              <a:t> </a:t>
            </a:r>
            <a:r>
              <a:rPr lang="en-US" sz="1400" dirty="0" err="1">
                <a:cs typeface="HelveticaNeue MediumCond"/>
              </a:rPr>
              <a:t>Nachum</a:t>
            </a:r>
            <a:endParaRPr lang="en-US" sz="1400" dirty="0">
              <a:cs typeface="HelveticaNeue MediumCond"/>
            </a:endParaRP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Kyle Olson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Julia </a:t>
            </a:r>
            <a:r>
              <a:rPr lang="en-US" sz="1400" dirty="0" err="1">
                <a:cs typeface="HelveticaNeue MediumCond"/>
              </a:rPr>
              <a:t>SalAs</a:t>
            </a:r>
            <a:endParaRPr lang="en-US" sz="1400" dirty="0">
              <a:cs typeface="HelveticaNeue MediumCond"/>
            </a:endParaRP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Christopher Sutter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Heather Velasco</a:t>
            </a:r>
          </a:p>
          <a:p>
            <a:pPr>
              <a:lnSpc>
                <a:spcPct val="130000"/>
              </a:lnSpc>
            </a:pPr>
            <a:r>
              <a:rPr lang="en-US" sz="1400" dirty="0">
                <a:cs typeface="HelveticaNeue MediumCond"/>
              </a:rPr>
              <a:t>Aaron Waters</a:t>
            </a:r>
          </a:p>
        </p:txBody>
      </p:sp>
    </p:spTree>
    <p:extLst>
      <p:ext uri="{BB962C8B-B14F-4D97-AF65-F5344CB8AC3E}">
        <p14:creationId xmlns:p14="http://schemas.microsoft.com/office/powerpoint/2010/main" val="21092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wcares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210" y="230855"/>
            <a:ext cx="3150928" cy="1501942"/>
          </a:xfrm>
          <a:prstGeom prst="rect">
            <a:avLst/>
          </a:prstGeom>
        </p:spPr>
      </p:pic>
      <p:pic>
        <p:nvPicPr>
          <p:cNvPr id="7" name="Picture 6" descr="fundraisingdonationsgra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84" y="4629777"/>
            <a:ext cx="7366000" cy="5137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5626" y="3997960"/>
            <a:ext cx="585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KW Cares is a 501(c)(3) public charity created to support Keller Williams</a:t>
            </a:r>
          </a:p>
          <a:p>
            <a:pPr algn="ctr"/>
            <a:r>
              <a:rPr lang="en-US" sz="1400" dirty="0"/>
              <a:t>associates and their families with hardship as a result of a sudden emergency.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02545" y="2167226"/>
            <a:ext cx="39581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latin typeface="Helvetica Neue Thin"/>
                <a:cs typeface="Helvetica Neue Thin"/>
              </a:rPr>
              <a:t>$1,680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68404" y="1937946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 Thin"/>
                <a:cs typeface="Helvetica Neue Thin"/>
              </a:rPr>
              <a:t>Amount Given Year To Date</a:t>
            </a:r>
          </a:p>
        </p:txBody>
      </p:sp>
    </p:spTree>
    <p:extLst>
      <p:ext uri="{BB962C8B-B14F-4D97-AF65-F5344CB8AC3E}">
        <p14:creationId xmlns:p14="http://schemas.microsoft.com/office/powerpoint/2010/main" val="409460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748211" y="36796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lunchspons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0416" y="2270990"/>
            <a:ext cx="3714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Todd </a:t>
            </a:r>
            <a:r>
              <a:rPr lang="en-US" sz="2400" dirty="0" err="1"/>
              <a:t>Marcell</a:t>
            </a:r>
            <a:endParaRPr lang="en-US" sz="2400" dirty="0"/>
          </a:p>
          <a:p>
            <a:pPr algn="ctr"/>
            <a:r>
              <a:rPr lang="en-US" sz="2400" dirty="0"/>
              <a:t>2-10 Home Buyers Warranty</a:t>
            </a:r>
          </a:p>
        </p:txBody>
      </p:sp>
    </p:spTree>
    <p:extLst>
      <p:ext uri="{BB962C8B-B14F-4D97-AF65-F5344CB8AC3E}">
        <p14:creationId xmlns:p14="http://schemas.microsoft.com/office/powerpoint/2010/main" val="1609127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fitsh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8374" y="2983005"/>
            <a:ext cx="57919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/>
              <a:t>$13,793.33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1986" y="2651100"/>
            <a:ext cx="378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 Neue Thin"/>
                <a:cs typeface="Helvetica Neue Thin"/>
              </a:rPr>
              <a:t>Amount Of Profit Shared Year To 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1FBE2A-8DF4-4D39-B84B-6BFA0CA6BA25}"/>
              </a:ext>
            </a:extLst>
          </p:cNvPr>
          <p:cNvSpPr txBox="1"/>
          <p:nvPr/>
        </p:nvSpPr>
        <p:spPr>
          <a:xfrm>
            <a:off x="130628" y="4609555"/>
            <a:ext cx="351891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Arial Nova Light" panose="020B0304020202020204" pitchFamily="34" charset="0"/>
                <a:cs typeface="Arial Nova Light" panose="020B0304020202020204" pitchFamily="34" charset="0"/>
              </a:rPr>
              <a:t>We’d like to recognize…</a:t>
            </a:r>
          </a:p>
        </p:txBody>
      </p:sp>
    </p:spTree>
    <p:extLst>
      <p:ext uri="{BB962C8B-B14F-4D97-AF65-F5344CB8AC3E}">
        <p14:creationId xmlns:p14="http://schemas.microsoft.com/office/powerpoint/2010/main" val="40580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BD858A-72FA-46CF-98E6-C5DBFF7F5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281" y="64328"/>
            <a:ext cx="4663438" cy="5014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7742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E00CFA-0834-4D56-9C78-E10C8F075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6A23B9-5DD8-4F8A-9FDF-D3E285F40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74" y="621030"/>
            <a:ext cx="5428252" cy="1508759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D69C7C-736B-4543-8B90-A1ADF3D50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2571750"/>
            <a:ext cx="2266950" cy="1504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7533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stlistingclos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1128" y="2700629"/>
            <a:ext cx="3004871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Nicholas </a:t>
            </a:r>
            <a:r>
              <a:rPr lang="en-US" sz="1600" dirty="0" err="1"/>
              <a:t>Kibby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51075" y="2073836"/>
            <a:ext cx="2807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FIRST LISTING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32248" y="2700629"/>
            <a:ext cx="3004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/>
              <a:t>Cylie</a:t>
            </a:r>
            <a:r>
              <a:rPr lang="en-US" sz="1600" dirty="0"/>
              <a:t> Ann Lawrence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Michelle </a:t>
            </a:r>
            <a:r>
              <a:rPr lang="en-US" sz="1600" dirty="0" err="1"/>
              <a:t>Selzler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/>
              <a:t>Sheila Rose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32195" y="2073836"/>
            <a:ext cx="3004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FIRST CLOSING</a:t>
            </a:r>
          </a:p>
        </p:txBody>
      </p:sp>
    </p:spTree>
    <p:extLst>
      <p:ext uri="{BB962C8B-B14F-4D97-AF65-F5344CB8AC3E}">
        <p14:creationId xmlns:p14="http://schemas.microsoft.com/office/powerpoint/2010/main" val="224024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6059" y="1835977"/>
            <a:ext cx="366370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Wesley Bender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Geoffrey Jablonski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Skyler Keyser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Angela Larson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Michael Menefee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cs typeface="HelveticaNeue MediumCond"/>
              </a:rPr>
              <a:t>Matthew </a:t>
            </a:r>
            <a:r>
              <a:rPr lang="en-US" sz="2000" dirty="0" err="1">
                <a:cs typeface="HelveticaNeue MediumCond"/>
              </a:rPr>
              <a:t>Pagnozzi</a:t>
            </a:r>
            <a:endParaRPr lang="en-US" sz="2000" dirty="0">
              <a:cs typeface="HelveticaNeue MediumCon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829" y="5819"/>
            <a:ext cx="824117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000" b="1" dirty="0">
                <a:cs typeface="HelveticaNeue MediumCond"/>
              </a:rPr>
              <a:t>Associates Who Capped</a:t>
            </a:r>
          </a:p>
        </p:txBody>
      </p:sp>
      <p:sp>
        <p:nvSpPr>
          <p:cNvPr id="6" name="Oval 5"/>
          <p:cNvSpPr/>
          <p:nvPr/>
        </p:nvSpPr>
        <p:spPr>
          <a:xfrm>
            <a:off x="6428169" y="1850024"/>
            <a:ext cx="1992893" cy="19928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2022" y="2261541"/>
            <a:ext cx="2085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267769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cognitionhomerunsclosedvolu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0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merunsb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277"/>
            <a:ext cx="8229600" cy="85725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+mn-lt"/>
                <a:cs typeface="Helvetica Neue Thin"/>
              </a:rPr>
              <a:t>Homeruns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795095"/>
            <a:ext cx="8513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cs typeface="HelveticaNeue MediumCond"/>
              </a:rPr>
              <a:t>1 listing taken, 1 contract written, and 1 contract closed in 1 month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6497" y="1284963"/>
            <a:ext cx="1990322" cy="371688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Angela Larson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Anne Svoboda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Arlene Day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Brett Tanner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Brian </a:t>
            </a: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Gubernick</a:t>
            </a:r>
            <a:endParaRPr lang="en-US" sz="1800" dirty="0">
              <a:solidFill>
                <a:srgbClr val="FFFFFF"/>
              </a:solidFill>
              <a:cs typeface="HelveticaNeue MediumCond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Brian Thompson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462797" y="1284963"/>
            <a:ext cx="2225419" cy="3716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Carin Nguyen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Carlie Goulet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Chris </a:t>
            </a: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Illgen</a:t>
            </a:r>
            <a:endParaRPr lang="en-US" sz="1800" dirty="0">
              <a:solidFill>
                <a:srgbClr val="FFFFFF"/>
              </a:solidFill>
              <a:cs typeface="HelveticaNeue MediumCond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Cristen</a:t>
            </a: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 </a:t>
            </a: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Corupe</a:t>
            </a:r>
            <a:endParaRPr lang="en-US" sz="1800" dirty="0">
              <a:solidFill>
                <a:srgbClr val="FFFFFF"/>
              </a:solidFill>
              <a:cs typeface="HelveticaNeue MediumCond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Emily Duarte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Erik Kelly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664676" y="1284962"/>
            <a:ext cx="2225419" cy="3716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Frank Vasquez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Fred Weaver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James </a:t>
            </a: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Sanson</a:t>
            </a:r>
            <a:endParaRPr lang="en-US" sz="1800" dirty="0">
              <a:solidFill>
                <a:srgbClr val="FFFFFF"/>
              </a:solidFill>
              <a:cs typeface="HelveticaNeue MediumCond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Josh </a:t>
            </a: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Asanovich</a:t>
            </a:r>
            <a:endParaRPr lang="en-US" sz="1800" dirty="0">
              <a:solidFill>
                <a:srgbClr val="FFFFFF"/>
              </a:solidFill>
              <a:cs typeface="HelveticaNeue MediumCond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Kelly Henderson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Kimberly Elias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785315" y="1284963"/>
            <a:ext cx="2225419" cy="3716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Nathan </a:t>
            </a: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Biggar</a:t>
            </a:r>
            <a:endParaRPr lang="en-US" sz="1800" dirty="0">
              <a:solidFill>
                <a:srgbClr val="FFFFFF"/>
              </a:solidFill>
              <a:cs typeface="HelveticaNeue MediumCond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Steve Horn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Thomas </a:t>
            </a: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Devor</a:t>
            </a:r>
            <a:endParaRPr lang="en-US" sz="1800" dirty="0">
              <a:solidFill>
                <a:srgbClr val="FFFFFF"/>
              </a:solidFill>
              <a:cs typeface="HelveticaNeue MediumCond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FF"/>
                </a:solidFill>
                <a:cs typeface="HelveticaNeue MediumCond"/>
              </a:rPr>
              <a:t>Tyler </a:t>
            </a:r>
            <a:r>
              <a:rPr lang="en-US" sz="1800" dirty="0" err="1">
                <a:solidFill>
                  <a:srgbClr val="FFFFFF"/>
                </a:solidFill>
                <a:cs typeface="HelveticaNeue MediumCond"/>
              </a:rPr>
              <a:t>Truscio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cs typeface="HelveticaNeue MediumCond"/>
            </a:endParaRPr>
          </a:p>
        </p:txBody>
      </p:sp>
    </p:spTree>
    <p:extLst>
      <p:ext uri="{BB962C8B-B14F-4D97-AF65-F5344CB8AC3E}">
        <p14:creationId xmlns:p14="http://schemas.microsoft.com/office/powerpoint/2010/main" val="187850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+mn-lt"/>
                <a:cs typeface="Helvetica Neue Thin"/>
              </a:rPr>
              <a:t>Closed Volume: </a:t>
            </a:r>
            <a:r>
              <a:rPr lang="en-US" dirty="0">
                <a:latin typeface="+mn-lt"/>
                <a:cs typeface="Helvetica Neue Thin"/>
              </a:rPr>
              <a:t>Top Agents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912704"/>
            <a:ext cx="1524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A6A6A6"/>
                </a:solidFill>
                <a:cs typeface="HelveticaNeue MediumCond"/>
              </a:rPr>
              <a:t>Feb 2018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94185"/>
            <a:ext cx="8229600" cy="34174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Angela Larson					$1,641,500</a:t>
            </a:r>
          </a:p>
          <a:p>
            <a:pPr marL="0" indent="0">
              <a:buNone/>
            </a:pPr>
            <a:r>
              <a:rPr lang="en-US" sz="3000" dirty="0"/>
              <a:t>Will Carter						$970,500</a:t>
            </a:r>
          </a:p>
          <a:p>
            <a:pPr marL="0" lvl="0" indent="0">
              <a:buNone/>
            </a:pPr>
            <a:r>
              <a:rPr lang="en-US" sz="3000" dirty="0"/>
              <a:t>Marilee Roberge				$677,400</a:t>
            </a:r>
          </a:p>
          <a:p>
            <a:pPr marL="0" lvl="0" indent="0">
              <a:buNone/>
            </a:pPr>
            <a:r>
              <a:rPr lang="en-US" sz="3000" dirty="0"/>
              <a:t>Chris </a:t>
            </a:r>
            <a:r>
              <a:rPr lang="en-US" sz="3000" dirty="0" err="1"/>
              <a:t>Illgen</a:t>
            </a:r>
            <a:r>
              <a:rPr lang="en-US" sz="3000" dirty="0"/>
              <a:t>						$633,900</a:t>
            </a:r>
          </a:p>
          <a:p>
            <a:pPr marL="0" lvl="0" indent="0">
              <a:buNone/>
            </a:pPr>
            <a:r>
              <a:rPr lang="en-US" sz="3000" dirty="0"/>
              <a:t>Mike Menefee					$531,500</a:t>
            </a:r>
          </a:p>
          <a:p>
            <a:pPr marL="0" lvl="0" indent="0">
              <a:buNone/>
            </a:pPr>
            <a:r>
              <a:rPr lang="en-US" sz="3000" dirty="0"/>
              <a:t>Matt Rogers					$430,000</a:t>
            </a:r>
          </a:p>
        </p:txBody>
      </p:sp>
    </p:spTree>
    <p:extLst>
      <p:ext uri="{BB962C8B-B14F-4D97-AF65-F5344CB8AC3E}">
        <p14:creationId xmlns:p14="http://schemas.microsoft.com/office/powerpoint/2010/main" val="397142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+mn-lt"/>
                <a:cs typeface="Helvetica Neue Thin"/>
              </a:rPr>
              <a:t>Closed Volume: </a:t>
            </a:r>
            <a:r>
              <a:rPr lang="en-US" dirty="0">
                <a:latin typeface="+mn-lt"/>
                <a:cs typeface="Helvetica Neue Thin"/>
              </a:rPr>
              <a:t>Top Teams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1" y="912704"/>
            <a:ext cx="1524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cs typeface="HelveticaNeue MediumCond"/>
              </a:rPr>
              <a:t>Feb 2018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594185"/>
            <a:ext cx="8229600" cy="259013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 dirty="0"/>
              <a:t>Better Desert Living Partners		$1,110,208</a:t>
            </a:r>
          </a:p>
          <a:p>
            <a:pPr marL="0" lvl="0" indent="0">
              <a:buNone/>
            </a:pPr>
            <a:r>
              <a:rPr lang="en-US" sz="3000" dirty="0"/>
              <a:t>The </a:t>
            </a:r>
            <a:r>
              <a:rPr lang="en-US" sz="3000" dirty="0" err="1"/>
              <a:t>Devor</a:t>
            </a:r>
            <a:r>
              <a:rPr lang="en-US" sz="3000" dirty="0"/>
              <a:t> Team						$615,200</a:t>
            </a:r>
          </a:p>
          <a:p>
            <a:pPr marL="0" lvl="0" indent="0">
              <a:buNone/>
            </a:pPr>
            <a:r>
              <a:rPr lang="en-US" sz="3000" dirty="0" err="1"/>
              <a:t>Truscio</a:t>
            </a:r>
            <a:r>
              <a:rPr lang="en-US" sz="3000" dirty="0"/>
              <a:t> Group							$542,000</a:t>
            </a:r>
          </a:p>
          <a:p>
            <a:pPr marL="0" lvl="0" indent="0">
              <a:buNone/>
            </a:pPr>
            <a:r>
              <a:rPr lang="en-US" sz="3000" dirty="0"/>
              <a:t>Erik Kelly Group						$465,000</a:t>
            </a:r>
          </a:p>
        </p:txBody>
      </p:sp>
    </p:spTree>
    <p:extLst>
      <p:ext uri="{BB962C8B-B14F-4D97-AF65-F5344CB8AC3E}">
        <p14:creationId xmlns:p14="http://schemas.microsoft.com/office/powerpoint/2010/main" val="405127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+mn-lt"/>
                <a:cs typeface="Helvetica Neue Thin"/>
              </a:rPr>
              <a:t>Closed Volume: </a:t>
            </a:r>
            <a:r>
              <a:rPr lang="en-US" dirty="0">
                <a:latin typeface="+mn-lt"/>
                <a:cs typeface="Helvetica Neue Thin"/>
              </a:rPr>
              <a:t>Top Groups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1" y="912704"/>
            <a:ext cx="1524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cs typeface="HelveticaNeue MediumCond"/>
              </a:rPr>
              <a:t>Feb 2018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594185"/>
            <a:ext cx="8229600" cy="3308684"/>
          </a:xfrm>
        </p:spPr>
        <p:txBody>
          <a:bodyPr>
            <a:normAutofit fontScale="62500" lnSpcReduction="20000"/>
          </a:bodyPr>
          <a:lstStyle/>
          <a:p>
            <a:pPr marL="0" lvl="0" indent="0">
              <a:buNone/>
            </a:pPr>
            <a:r>
              <a:rPr lang="en-US" dirty="0"/>
              <a:t>Homehelper Consultants					$5,760,374</a:t>
            </a:r>
          </a:p>
          <a:p>
            <a:pPr marL="0" lvl="0" indent="0">
              <a:buNone/>
            </a:pPr>
            <a:r>
              <a:rPr lang="en-US" dirty="0"/>
              <a:t>The Brett Tanner Team					$4,452,400</a:t>
            </a:r>
          </a:p>
          <a:p>
            <a:pPr marL="0" lvl="0" indent="0">
              <a:buNone/>
            </a:pPr>
            <a:r>
              <a:rPr lang="en-US" dirty="0"/>
              <a:t>Carin Nguyen Team						$3,991,348</a:t>
            </a:r>
          </a:p>
          <a:p>
            <a:pPr marL="0" lvl="0" indent="0">
              <a:buNone/>
            </a:pPr>
            <a:r>
              <a:rPr lang="en-US" dirty="0"/>
              <a:t>Lux Home Group							$3,072,100</a:t>
            </a:r>
          </a:p>
          <a:p>
            <a:pPr marL="0" lvl="0" indent="0">
              <a:buNone/>
            </a:pPr>
            <a:r>
              <a:rPr lang="en-US" dirty="0"/>
              <a:t>Smart Concept Realty Group				$2,348,681</a:t>
            </a:r>
          </a:p>
          <a:p>
            <a:pPr marL="0" lvl="0" indent="0">
              <a:buNone/>
            </a:pPr>
            <a:r>
              <a:rPr lang="en-US" dirty="0"/>
              <a:t>The Carlie Back Team						$2,348,212</a:t>
            </a:r>
          </a:p>
          <a:p>
            <a:pPr marL="0" lvl="0" indent="0">
              <a:buNone/>
            </a:pPr>
            <a:r>
              <a:rPr lang="en-US" dirty="0"/>
              <a:t>Group 46:10								$2,253,280</a:t>
            </a:r>
          </a:p>
          <a:p>
            <a:pPr marL="0" lvl="0" indent="0">
              <a:buNone/>
            </a:pPr>
            <a:r>
              <a:rPr lang="en-US" dirty="0"/>
              <a:t>The Steve Horn Team						$2,208,955</a:t>
            </a:r>
          </a:p>
          <a:p>
            <a:pPr marL="0" lvl="0" indent="0">
              <a:buNone/>
            </a:pPr>
            <a:r>
              <a:rPr lang="en-US" dirty="0"/>
              <a:t>Jablonski Real Estate Group				$1,983,790</a:t>
            </a:r>
          </a:p>
          <a:p>
            <a:pPr marL="0" lvl="0" indent="0">
              <a:buNone/>
            </a:pPr>
            <a:r>
              <a:rPr lang="en-US" dirty="0"/>
              <a:t>The Valley Group							$1,660,700</a:t>
            </a:r>
          </a:p>
        </p:txBody>
      </p:sp>
    </p:spTree>
    <p:extLst>
      <p:ext uri="{BB962C8B-B14F-4D97-AF65-F5344CB8AC3E}">
        <p14:creationId xmlns:p14="http://schemas.microsoft.com/office/powerpoint/2010/main" val="413973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urpartn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9270" y="1456055"/>
            <a:ext cx="69211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2-10 Home Buyers Warranty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Old Republic Home Protection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Fidelity Home Warranty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Fairway with Bookspan Baker Team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Fidelity National Title Agency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Magnus Title ETA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cs typeface="Helvetica Neue Thin"/>
              </a:rPr>
              <a:t>Grand Canyon Title Agency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534737" y="1564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iritaw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>
                <a:solidFill>
                  <a:srgbClr val="FFFFFF"/>
                </a:solidFill>
                <a:latin typeface="+mn-lt"/>
                <a:cs typeface="Helvetica Neue Thin"/>
              </a:rPr>
              <a:t>Monthly Spirit Award</a:t>
            </a:r>
          </a:p>
        </p:txBody>
      </p:sp>
    </p:spTree>
    <p:extLst>
      <p:ext uri="{BB962C8B-B14F-4D97-AF65-F5344CB8AC3E}">
        <p14:creationId xmlns:p14="http://schemas.microsoft.com/office/powerpoint/2010/main" val="41148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0D1ABB-2788-4A62-92DC-0157AE6A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4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8B553E-BDA6-4EC8-BE62-F94563612B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t="11439" b="14391"/>
          <a:stretch/>
        </p:blipFill>
        <p:spPr>
          <a:xfrm>
            <a:off x="6429375" y="4381500"/>
            <a:ext cx="258127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1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A5734C-D372-41CA-B1A9-105473E00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9" b="2759"/>
          <a:stretch/>
        </p:blipFill>
        <p:spPr>
          <a:xfrm>
            <a:off x="1049482" y="0"/>
            <a:ext cx="7045037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02BD80-F2A5-40EF-99F6-90D47A5DB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" y="0"/>
            <a:ext cx="9141843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ADBEB7-7101-4D2E-BF25-4F216F918CC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29540" y="4579620"/>
            <a:ext cx="1691640" cy="5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96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ead gen 36123">
            <a:extLst>
              <a:ext uri="{FF2B5EF4-FFF2-40B4-BE49-F238E27FC236}">
                <a16:creationId xmlns:a16="http://schemas.microsoft.com/office/drawing/2014/main" id="{5557017F-D755-45DB-B6F1-0DE4E0D18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97"/>
          <a:stretch/>
        </p:blipFill>
        <p:spPr bwMode="auto">
          <a:xfrm>
            <a:off x="0" y="571500"/>
            <a:ext cx="479174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2814CC-482C-4C55-A3C3-C10AE8911FF2}"/>
              </a:ext>
            </a:extLst>
          </p:cNvPr>
          <p:cNvSpPr txBox="1"/>
          <p:nvPr/>
        </p:nvSpPr>
        <p:spPr>
          <a:xfrm>
            <a:off x="4791740" y="571500"/>
            <a:ext cx="357922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B40101"/>
                </a:solidFill>
                <a:latin typeface="Arial Narrow" panose="020B0606020202030204" pitchFamily="34" charset="0"/>
                <a:cs typeface="Arial Nova Light" panose="020B0304020202020204" pitchFamily="34" charset="0"/>
              </a:rPr>
              <a:t>36:12:3</a:t>
            </a:r>
          </a:p>
          <a:p>
            <a:pPr algn="ctr"/>
            <a:endParaRPr lang="en-US" sz="5000" dirty="0">
              <a:solidFill>
                <a:srgbClr val="8A0101"/>
              </a:solidFill>
              <a:latin typeface="Arial Narrow" panose="020B0606020202030204" pitchFamily="34" charset="0"/>
              <a:cs typeface="Arial Nova Light" panose="020B03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B40101"/>
                </a:solidFill>
                <a:latin typeface="Arial Narrow" panose="020B0606020202030204" pitchFamily="34" charset="0"/>
                <a:cs typeface="Arial Nova Light" panose="020B0304020202020204" pitchFamily="34" charset="0"/>
              </a:rPr>
              <a:t>36 </a:t>
            </a:r>
            <a:r>
              <a:rPr lang="en-US" sz="2000" dirty="0">
                <a:latin typeface="Arial Narrow" panose="020B0606020202030204" pitchFamily="34" charset="0"/>
                <a:cs typeface="Arial Nova Light" panose="020B0304020202020204" pitchFamily="34" charset="0"/>
              </a:rPr>
              <a:t>CLOSED TRANSACTIONS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Arial Narrow" panose="020B0606020202030204" pitchFamily="34" charset="0"/>
                <a:cs typeface="Arial Nova Light" panose="020B0304020202020204" pitchFamily="34" charset="0"/>
              </a:rPr>
              <a:t>IN</a:t>
            </a:r>
            <a:r>
              <a:rPr lang="en-US" sz="2000" dirty="0">
                <a:solidFill>
                  <a:srgbClr val="8A0101"/>
                </a:solidFill>
                <a:latin typeface="Arial Narrow" panose="020B0606020202030204" pitchFamily="34" charset="0"/>
                <a:cs typeface="Arial Nova Light" panose="020B0304020202020204" pitchFamily="34" charset="0"/>
              </a:rPr>
              <a:t> </a:t>
            </a:r>
            <a:r>
              <a:rPr lang="en-US" sz="2000" dirty="0">
                <a:solidFill>
                  <a:srgbClr val="B40101"/>
                </a:solidFill>
                <a:latin typeface="Arial Narrow" panose="020B0606020202030204" pitchFamily="34" charset="0"/>
                <a:cs typeface="Arial Nova Light" panose="020B0304020202020204" pitchFamily="34" charset="0"/>
              </a:rPr>
              <a:t>12</a:t>
            </a:r>
            <a:r>
              <a:rPr lang="en-US" sz="2000" dirty="0">
                <a:solidFill>
                  <a:srgbClr val="8A0101"/>
                </a:solidFill>
                <a:latin typeface="Arial Narrow" panose="020B0606020202030204" pitchFamily="34" charset="0"/>
                <a:cs typeface="Arial Nova Light" panose="020B0304020202020204" pitchFamily="34" charset="0"/>
              </a:rPr>
              <a:t> </a:t>
            </a:r>
            <a:r>
              <a:rPr lang="en-US" sz="2000" dirty="0">
                <a:latin typeface="Arial Narrow" panose="020B0606020202030204" pitchFamily="34" charset="0"/>
                <a:cs typeface="Arial Nova Light" panose="020B0304020202020204" pitchFamily="34" charset="0"/>
              </a:rPr>
              <a:t>MONTHS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Arial Narrow" panose="020B0606020202030204" pitchFamily="34" charset="0"/>
                <a:cs typeface="Arial Nova Light" panose="020B0304020202020204" pitchFamily="34" charset="0"/>
              </a:rPr>
              <a:t>WITH</a:t>
            </a:r>
            <a:r>
              <a:rPr lang="en-US" sz="2000" dirty="0">
                <a:solidFill>
                  <a:srgbClr val="8A0101"/>
                </a:solidFill>
                <a:latin typeface="Arial Narrow" panose="020B0606020202030204" pitchFamily="34" charset="0"/>
                <a:cs typeface="Arial Nova Light" panose="020B0304020202020204" pitchFamily="34" charset="0"/>
              </a:rPr>
              <a:t> </a:t>
            </a:r>
            <a:r>
              <a:rPr lang="en-US" sz="2000" dirty="0">
                <a:solidFill>
                  <a:srgbClr val="B40101"/>
                </a:solidFill>
                <a:latin typeface="Arial Narrow" panose="020B0606020202030204" pitchFamily="34" charset="0"/>
                <a:cs typeface="Arial Nova Light" panose="020B0304020202020204" pitchFamily="34" charset="0"/>
              </a:rPr>
              <a:t>3</a:t>
            </a:r>
            <a:r>
              <a:rPr lang="en-US" sz="2000" dirty="0">
                <a:solidFill>
                  <a:srgbClr val="8A0101"/>
                </a:solidFill>
                <a:latin typeface="Arial Narrow" panose="020B0606020202030204" pitchFamily="34" charset="0"/>
                <a:cs typeface="Arial Nova Light" panose="020B0304020202020204" pitchFamily="34" charset="0"/>
              </a:rPr>
              <a:t> </a:t>
            </a:r>
            <a:r>
              <a:rPr lang="en-US" sz="2000" dirty="0">
                <a:latin typeface="Arial Narrow" panose="020B0606020202030204" pitchFamily="34" charset="0"/>
                <a:cs typeface="Arial Nova Light" panose="020B0304020202020204" pitchFamily="34" charset="0"/>
              </a:rPr>
              <a:t>HOURS A DAY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C1FD34-305B-4745-A51C-75E89C5EEACF}"/>
              </a:ext>
            </a:extLst>
          </p:cNvPr>
          <p:cNvCxnSpPr>
            <a:cxnSpLocks/>
          </p:cNvCxnSpPr>
          <p:nvPr/>
        </p:nvCxnSpPr>
        <p:spPr>
          <a:xfrm>
            <a:off x="5075856" y="1809207"/>
            <a:ext cx="3010989" cy="0"/>
          </a:xfrm>
          <a:prstGeom prst="line">
            <a:avLst/>
          </a:prstGeom>
          <a:ln>
            <a:solidFill>
              <a:srgbClr val="B4010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888E206-1D3B-4DF3-82A9-DEA3FD9B43FA}"/>
              </a:ext>
            </a:extLst>
          </p:cNvPr>
          <p:cNvSpPr txBox="1"/>
          <p:nvPr/>
        </p:nvSpPr>
        <p:spPr>
          <a:xfrm>
            <a:off x="6068230" y="4218057"/>
            <a:ext cx="1026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B40101"/>
                </a:solidFill>
                <a:latin typeface="Arial Narrow" panose="020B0606020202030204" pitchFamily="34" charset="0"/>
              </a:rPr>
              <a:t>M | W | F</a:t>
            </a:r>
          </a:p>
          <a:p>
            <a:pPr algn="ctr"/>
            <a:r>
              <a:rPr lang="en-US" sz="2000" dirty="0">
                <a:solidFill>
                  <a:srgbClr val="B40101"/>
                </a:solidFill>
                <a:latin typeface="Arial Narrow" panose="020B0606020202030204" pitchFamily="34" charset="0"/>
              </a:rPr>
              <a:t>1-4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2A6AEC-B7E6-4A36-A4BE-289371DD6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13" y="158387"/>
            <a:ext cx="1606798" cy="35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67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FCB13-0787-438C-94D5-9CD9E9894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8" y="0"/>
            <a:ext cx="91067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58EBAE-52AD-4BEA-9FA4-06EB07100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"/>
            <a:ext cx="9144000" cy="51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5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17067</TotalTime>
  <Words>364</Words>
  <Application>Microsoft Office PowerPoint</Application>
  <PresentationFormat>On-screen Show (16:9)</PresentationFormat>
  <Paragraphs>137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Arial Narrow</vt:lpstr>
      <vt:lpstr>Arial Nova Light</vt:lpstr>
      <vt:lpstr>Calibri</vt:lpstr>
      <vt:lpstr>Helvetica Neue Black Condensed</vt:lpstr>
      <vt:lpstr>Helvetica Neue Thin</vt:lpstr>
      <vt:lpstr>Helvetica Neue UltraLight</vt:lpstr>
      <vt:lpstr>HelveticaNeue MediumCond</vt:lpstr>
      <vt:lpstr>Lucida Console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Homeruns</vt:lpstr>
      <vt:lpstr>Closed Volume: Top Agents</vt:lpstr>
      <vt:lpstr>Closed Volume: Top Teams</vt:lpstr>
      <vt:lpstr>Closed Volume: Top Groups</vt:lpstr>
      <vt:lpstr>Monthly Spirit Award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Oscar Martinez</dc:creator>
  <cp:lastModifiedBy>Agent Services</cp:lastModifiedBy>
  <cp:revision>885</cp:revision>
  <cp:lastPrinted>2015-10-15T18:04:56Z</cp:lastPrinted>
  <dcterms:created xsi:type="dcterms:W3CDTF">2015-10-14T02:26:34Z</dcterms:created>
  <dcterms:modified xsi:type="dcterms:W3CDTF">2018-03-15T17:02:22Z</dcterms:modified>
</cp:coreProperties>
</file>